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embeddedFontLst>
    <p:embeddedFont>
      <p:font typeface="Montserrat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hN5AoS5S+wO/cpLch9/CWrWLLB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6BFCABE-6F84-4184-A4FF-A3984921152D}">
  <a:tblStyle styleId="{46BFCABE-6F84-4184-A4FF-A3984921152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Montserrat-bold.fntdata"/><Relationship Id="rId21" Type="http://schemas.openxmlformats.org/officeDocument/2006/relationships/font" Target="fonts/Montserrat-regular.fntdata"/><Relationship Id="rId24" Type="http://schemas.openxmlformats.org/officeDocument/2006/relationships/font" Target="fonts/Montserrat-boldItalic.fntdata"/><Relationship Id="rId23" Type="http://schemas.openxmlformats.org/officeDocument/2006/relationships/font" Target="fonts/Montserrat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685800" y="38671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  <a:defRPr b="1" i="0" sz="3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urce Sans Pro"/>
              <a:buChar char="•"/>
              <a:defRPr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Char char="–"/>
              <a:defRPr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urce Sans Pro"/>
              <a:buChar char="•"/>
              <a:defRPr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–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»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458725"/>
            <a:ext cx="58803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lang="en-US" sz="1800"/>
              <a:t>MANUAL DE MARCA</a:t>
            </a:r>
            <a:endParaRPr b="0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6000">
                <a:solidFill>
                  <a:schemeClr val="dk1"/>
                </a:solidFill>
              </a:rPr>
              <a:t>VaiComigo</a:t>
            </a:r>
            <a:endParaRPr sz="60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685800" y="46224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sz="1800">
                <a:solidFill>
                  <a:srgbClr val="888888"/>
                </a:solidFill>
              </a:rPr>
              <a:t>Guia de Identidade Visual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sz="1800">
                <a:solidFill>
                  <a:srgbClr val="888888"/>
                </a:solidFill>
              </a:rPr>
              <a:t>(Este é um exemplo fictício para facilitar a visualização de como estruturar a identidade visual de um aplicativo regional de transporte)</a:t>
            </a:r>
            <a:endParaRPr sz="1800"/>
          </a:p>
        </p:txBody>
      </p:sp>
      <p:sp>
        <p:nvSpPr>
          <p:cNvPr id="86" name="Google Shape;86;p1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rgbClr val="1F3C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Ícones e Elementos Gráficos</a:t>
            </a:r>
            <a:endParaRPr/>
          </a:p>
        </p:txBody>
      </p:sp>
      <p:sp>
        <p:nvSpPr>
          <p:cNvPr id="151" name="Google Shape;15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Estilo adotado: Ícones flat, outline simples, combinando com a simplicidade do serviço.</a:t>
            </a:r>
            <a:br>
              <a:rPr lang="en-US" sz="1600"/>
            </a:br>
            <a:r>
              <a:rPr lang="en-US" sz="1600"/>
              <a:t>- Ilustrações minimalistas</a:t>
            </a:r>
            <a:br>
              <a:rPr lang="en-US" sz="1600"/>
            </a:br>
            <a:r>
              <a:rPr lang="en-US" sz="1600"/>
              <a:t>- Linhas que remetem a rotas e mapas</a:t>
            </a:r>
            <a:endParaRPr sz="1600"/>
          </a:p>
        </p:txBody>
      </p:sp>
      <p:sp>
        <p:nvSpPr>
          <p:cNvPr id="152" name="Google Shape;152;p10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Tom de Voz</a:t>
            </a:r>
            <a:endParaRPr/>
          </a:p>
        </p:txBody>
      </p:sp>
      <p:sp>
        <p:nvSpPr>
          <p:cNvPr id="158" name="Google Shape;158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A comunicação do VaiComigo deve ser:</a:t>
            </a:r>
            <a:br>
              <a:rPr lang="en-US" sz="1600"/>
            </a:br>
            <a:r>
              <a:rPr lang="en-US" sz="1600"/>
              <a:t>- Simples</a:t>
            </a:r>
            <a:br>
              <a:rPr lang="en-US" sz="1600"/>
            </a:br>
            <a:r>
              <a:rPr lang="en-US" sz="1600"/>
              <a:t>- Próxima</a:t>
            </a:r>
            <a:br>
              <a:rPr lang="en-US" sz="1600"/>
            </a:br>
            <a:r>
              <a:rPr lang="en-US" sz="1600"/>
              <a:t>- Amigável</a:t>
            </a:r>
            <a:br>
              <a:rPr lang="en-US" sz="1600"/>
            </a:br>
            <a:br>
              <a:rPr lang="en-US" sz="1600"/>
            </a:br>
            <a:r>
              <a:rPr lang="en-US" sz="1600"/>
              <a:t>Exemplo de textos:</a:t>
            </a:r>
            <a:br>
              <a:rPr lang="en-US" sz="1600"/>
            </a:br>
            <a:r>
              <a:rPr lang="en-US" sz="1600"/>
              <a:t>- Botão: "Chamar Agora"</a:t>
            </a:r>
            <a:br>
              <a:rPr lang="en-US" sz="1600"/>
            </a:br>
            <a:r>
              <a:rPr lang="en-US" sz="1600"/>
              <a:t>- Mensagem: "Oi, chegamos! Partiu?"</a:t>
            </a:r>
            <a:br>
              <a:rPr lang="en-US" sz="1600"/>
            </a:br>
            <a:r>
              <a:rPr lang="en-US" sz="1600"/>
              <a:t>- Notificação: "Seu motorista está chegando. Confirma aí!"</a:t>
            </a:r>
            <a:endParaRPr sz="1600"/>
          </a:p>
        </p:txBody>
      </p:sp>
      <p:sp>
        <p:nvSpPr>
          <p:cNvPr id="159" name="Google Shape;159;p11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Aplicações da Marca</a:t>
            </a:r>
            <a:endParaRPr/>
          </a:p>
        </p:txBody>
      </p:sp>
      <p:sp>
        <p:nvSpPr>
          <p:cNvPr id="165" name="Google Shape;165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Mockups de exemplo:</a:t>
            </a:r>
            <a:br>
              <a:rPr lang="en-US" sz="1600"/>
            </a:br>
            <a:r>
              <a:rPr lang="en-US" sz="1600"/>
              <a:t>- Tela do aplicativo</a:t>
            </a:r>
            <a:br>
              <a:rPr lang="en-US" sz="1600"/>
            </a:br>
            <a:r>
              <a:rPr lang="en-US" sz="1600"/>
              <a:t>- Uniforme do motorista</a:t>
            </a:r>
            <a:br>
              <a:rPr lang="en-US" sz="1600"/>
            </a:br>
            <a:r>
              <a:rPr lang="en-US" sz="1600"/>
              <a:t>- Adesivo no carro</a:t>
            </a:r>
            <a:br>
              <a:rPr lang="en-US" sz="1600"/>
            </a:br>
            <a:r>
              <a:rPr lang="en-US" sz="1600"/>
              <a:t>- Cartão de visita para parceiros</a:t>
            </a:r>
            <a:endParaRPr sz="1600"/>
          </a:p>
        </p:txBody>
      </p:sp>
      <p:sp>
        <p:nvSpPr>
          <p:cNvPr id="166" name="Google Shape;166;p12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Diretrizes para Fornecedores</a:t>
            </a:r>
            <a:endParaRPr/>
          </a:p>
        </p:txBody>
      </p:sp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Profissionais de design, impressão e desenvolvimento devem seguir:</a:t>
            </a:r>
            <a:br>
              <a:rPr lang="en-US" sz="1600"/>
            </a:br>
            <a:r>
              <a:rPr lang="en-US" sz="1600"/>
              <a:t>✔ Logo correto</a:t>
            </a:r>
            <a:br>
              <a:rPr lang="en-US" sz="1600"/>
            </a:br>
            <a:r>
              <a:rPr lang="en-US" sz="1600"/>
              <a:t>✔ Cores oficiais</a:t>
            </a:r>
            <a:br>
              <a:rPr lang="en-US" sz="1600"/>
            </a:br>
            <a:r>
              <a:rPr lang="en-US" sz="1600"/>
              <a:t>✔ Tipografias padronizadas</a:t>
            </a:r>
            <a:br>
              <a:rPr lang="en-US" sz="1600"/>
            </a:br>
            <a:r>
              <a:rPr lang="en-US" sz="1600"/>
              <a:t>✔ Não alterar nenhum elemento sem aprovação</a:t>
            </a:r>
            <a:endParaRPr sz="1600"/>
          </a:p>
        </p:txBody>
      </p:sp>
      <p:sp>
        <p:nvSpPr>
          <p:cNvPr id="173" name="Google Shape;173;p13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Contato para Suporte</a:t>
            </a:r>
            <a:endParaRPr/>
          </a:p>
        </p:txBody>
      </p:sp>
      <p:sp>
        <p:nvSpPr>
          <p:cNvPr id="179" name="Google Shape;17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Dúvidas ou informações adicionais:</a:t>
            </a:r>
            <a:br>
              <a:rPr lang="en-US" sz="1600"/>
            </a:br>
            <a:r>
              <a:rPr lang="en-US" sz="1600"/>
              <a:t>- E-mail: contato@vaicomigo.app</a:t>
            </a:r>
            <a:br>
              <a:rPr lang="en-US" sz="1600"/>
            </a:br>
            <a:r>
              <a:rPr lang="en-US" sz="1600"/>
              <a:t>- Telefone: (00) 12345-6789</a:t>
            </a:r>
            <a:endParaRPr sz="1600"/>
          </a:p>
        </p:txBody>
      </p:sp>
      <p:sp>
        <p:nvSpPr>
          <p:cNvPr id="180" name="Google Shape;180;p14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Apresentação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457200" y="1600200"/>
            <a:ext cx="6854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O "VaiComigo" é um exemplo de aplicativo regional de transporte. Este manual de marca orienta profissionais na construção de uma identidade visual consistente e forte para serviços semelhantes.</a:t>
            </a:r>
            <a:br>
              <a:rPr lang="en-US" sz="1600"/>
            </a:br>
            <a:br>
              <a:rPr lang="en-US" sz="1600"/>
            </a:br>
            <a:r>
              <a:rPr lang="en-US" sz="1600"/>
              <a:t>Objetivo do Manual: Fornecer diretrizes claras sobre como aplicar a marca de forma padronizada em diferentes canais e materiais.</a:t>
            </a:r>
            <a:endParaRPr sz="1600"/>
          </a:p>
        </p:txBody>
      </p:sp>
      <p:sp>
        <p:nvSpPr>
          <p:cNvPr id="93" name="Google Shape;93;p2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Conceito da Marca</a:t>
            </a:r>
            <a:endParaRPr/>
          </a:p>
        </p:txBody>
      </p:sp>
      <p:sp>
        <p:nvSpPr>
          <p:cNvPr id="99" name="Google Shape;99;p3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00" name="Google Shape;100;p3"/>
          <p:cNvGraphicFramePr/>
          <p:nvPr/>
        </p:nvGraphicFramePr>
        <p:xfrm>
          <a:off x="457200" y="1549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{46BFCABE-6F84-4184-A4FF-A3984921152D}</a:tableStyleId>
              </a:tblPr>
              <a:tblGrid>
                <a:gridCol w="1544975"/>
                <a:gridCol w="5694025"/>
              </a:tblGrid>
              <a:tr h="38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1F3C88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NOME</a:t>
                      </a:r>
                      <a:endParaRPr sz="1000">
                        <a:solidFill>
                          <a:srgbClr val="1F3C88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VaiComigo</a:t>
                      </a:r>
                      <a:endParaRPr sz="1600"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1F3C88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SIGNIFICADO</a:t>
                      </a:r>
                      <a:endParaRPr sz="1000">
                        <a:solidFill>
                          <a:srgbClr val="1F3C88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Uma marca que aproxima as pessoas da mobilidade regional com simplicidade e confiança.</a:t>
                      </a:r>
                      <a:endParaRPr sz="1600"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1F3C88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PROPÓSITO</a:t>
                      </a:r>
                      <a:endParaRPr sz="1000">
                        <a:solidFill>
                          <a:srgbClr val="1F3C88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Conectar passageiros e motoristas com rapidez e segurança.</a:t>
                      </a:r>
                      <a:endParaRPr sz="1600"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1F3C88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VISÃO</a:t>
                      </a:r>
                      <a:endParaRPr sz="1000">
                        <a:solidFill>
                          <a:srgbClr val="1F3C88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S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er a principal referência de transporte local.</a:t>
                      </a:r>
                      <a:endParaRPr sz="1600"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7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1F3C88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VALORES</a:t>
                      </a:r>
                      <a:endParaRPr sz="1000">
                        <a:solidFill>
                          <a:srgbClr val="1F3C88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Confiança, proximidade, agilidade e segurança.</a:t>
                      </a:r>
                      <a:endParaRPr sz="1600"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Logotipo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Versões principais do logotipo VaiComigo:</a:t>
            </a:r>
            <a:br>
              <a:rPr lang="en-US" sz="1600"/>
            </a:br>
            <a:r>
              <a:rPr lang="en-US" sz="1600"/>
              <a:t>- Logotipo principal colorido</a:t>
            </a:r>
            <a:br>
              <a:rPr lang="en-US" sz="1600"/>
            </a:br>
            <a:r>
              <a:rPr lang="en-US" sz="1600"/>
              <a:t>- Versão monocromática (preto e branco)</a:t>
            </a:r>
            <a:br>
              <a:rPr lang="en-US" sz="1600"/>
            </a:br>
            <a:r>
              <a:rPr lang="en-US" sz="1600"/>
              <a:t>- Versão negativa (fundo escuro)</a:t>
            </a:r>
            <a:endParaRPr sz="1600"/>
          </a:p>
        </p:txBody>
      </p:sp>
      <p:sp>
        <p:nvSpPr>
          <p:cNvPr id="107" name="Google Shape;107;p4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08" name="Google Shape;108;p4" title="Logos_VaiCa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99925" y="1600200"/>
            <a:ext cx="2086800" cy="2086800"/>
          </a:xfrm>
          <a:prstGeom prst="roundRect">
            <a:avLst>
              <a:gd fmla="val 17193" name="adj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Construção do Logotipo</a:t>
            </a:r>
            <a:endParaRPr/>
          </a:p>
        </p:txBody>
      </p:sp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Demonstração da construção do logotipo:</a:t>
            </a:r>
            <a:br>
              <a:rPr lang="en-US" sz="1600"/>
            </a:br>
            <a:r>
              <a:rPr lang="en-US" sz="1600"/>
              <a:t>- Grade de proporção</a:t>
            </a:r>
            <a:br>
              <a:rPr lang="en-US" sz="1600"/>
            </a:br>
            <a:r>
              <a:rPr lang="en-US" sz="1600"/>
              <a:t>- Áreas de respiro</a:t>
            </a:r>
            <a:br>
              <a:rPr lang="en-US" sz="1600"/>
            </a:br>
            <a:r>
              <a:rPr lang="en-US" sz="1600"/>
              <a:t>- Limites mínimos de redução de tamanho</a:t>
            </a:r>
            <a:endParaRPr sz="1600"/>
          </a:p>
        </p:txBody>
      </p:sp>
      <p:sp>
        <p:nvSpPr>
          <p:cNvPr id="115" name="Google Shape;115;p5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Aplicação Correta do Logotipo</a:t>
            </a:r>
            <a:endParaRPr/>
          </a:p>
        </p:txBody>
      </p:sp>
      <p:sp>
        <p:nvSpPr>
          <p:cNvPr id="121" name="Google Shape;121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Exemplos de aplicação adequada:</a:t>
            </a:r>
            <a:br>
              <a:rPr lang="en-US" sz="1600"/>
            </a:br>
            <a:r>
              <a:rPr lang="en-US" sz="1600"/>
              <a:t>- Fundo branco</a:t>
            </a:r>
            <a:br>
              <a:rPr lang="en-US" sz="1600"/>
            </a:br>
            <a:r>
              <a:rPr lang="en-US" sz="1600"/>
              <a:t>- Fundo escuro</a:t>
            </a:r>
            <a:br>
              <a:rPr lang="en-US" sz="1600"/>
            </a:br>
            <a:r>
              <a:rPr lang="en-US" sz="1600"/>
              <a:t>- Sobre imagens com áreas neutras</a:t>
            </a:r>
            <a:br>
              <a:rPr lang="en-US" sz="1600"/>
            </a:br>
            <a:br>
              <a:rPr lang="en-US" sz="1600"/>
            </a:br>
            <a:r>
              <a:rPr lang="en-US" sz="1600"/>
              <a:t>Dicas:</a:t>
            </a:r>
            <a:br>
              <a:rPr lang="en-US" sz="1600"/>
            </a:br>
            <a:r>
              <a:rPr lang="en-US" sz="1600"/>
              <a:t>✅ Respeitar margens</a:t>
            </a:r>
            <a:br>
              <a:rPr lang="en-US" sz="1600"/>
            </a:br>
            <a:r>
              <a:rPr lang="en-US" sz="1600"/>
              <a:t>✅ Usar fundo contrastante</a:t>
            </a:r>
            <a:br>
              <a:rPr lang="en-US" sz="1600"/>
            </a:br>
            <a:r>
              <a:rPr lang="en-US" sz="1600"/>
              <a:t>✅ Proteger a legibilidade</a:t>
            </a:r>
            <a:endParaRPr sz="1600"/>
          </a:p>
        </p:txBody>
      </p:sp>
      <p:sp>
        <p:nvSpPr>
          <p:cNvPr id="122" name="Google Shape;122;p6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Uso Indevido do Logotipo</a:t>
            </a:r>
            <a:endParaRPr/>
          </a:p>
        </p:txBody>
      </p:sp>
      <p:sp>
        <p:nvSpPr>
          <p:cNvPr id="128" name="Google Shape;128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Exemplos do que evitar:</a:t>
            </a:r>
            <a:br>
              <a:rPr lang="en-US" sz="1600"/>
            </a:br>
            <a:r>
              <a:rPr lang="en-US" sz="1600"/>
              <a:t>❌ Esticar ou distorcer o logo</a:t>
            </a:r>
            <a:br>
              <a:rPr lang="en-US" sz="1600"/>
            </a:br>
            <a:r>
              <a:rPr lang="en-US" sz="1600"/>
              <a:t>❌ Alterar cores</a:t>
            </a:r>
            <a:br>
              <a:rPr lang="en-US" sz="1600"/>
            </a:br>
            <a:r>
              <a:rPr lang="en-US" sz="1600"/>
              <a:t>❌ Colocar em fundos com baixo contraste</a:t>
            </a:r>
            <a:br>
              <a:rPr lang="en-US" sz="1600"/>
            </a:br>
            <a:r>
              <a:rPr lang="en-US" sz="1600"/>
              <a:t>❌ Adicionar efeitos como sombras e brilhos indevidos</a:t>
            </a:r>
            <a:endParaRPr sz="1600"/>
          </a:p>
        </p:txBody>
      </p:sp>
      <p:sp>
        <p:nvSpPr>
          <p:cNvPr id="129" name="Google Shape;129;p7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Paleta de Cores</a:t>
            </a:r>
            <a:endParaRPr/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Cor Principal: Azul VaiComigo</a:t>
            </a:r>
            <a:br>
              <a:rPr lang="en-US" sz="1600"/>
            </a:br>
            <a:r>
              <a:rPr lang="en-US" sz="1600"/>
              <a:t>- HEX: #1F3C88</a:t>
            </a:r>
            <a:br>
              <a:rPr lang="en-US" sz="1600"/>
            </a:br>
            <a:r>
              <a:rPr lang="en-US" sz="1600"/>
              <a:t>- RGB: 31, 60, 136</a:t>
            </a:r>
            <a:br>
              <a:rPr lang="en-US" sz="1600"/>
            </a:br>
            <a:r>
              <a:rPr lang="en-US" sz="1600"/>
              <a:t>- CMYK: 77, 56, 0, 47</a:t>
            </a:r>
            <a:br>
              <a:rPr lang="en-US" sz="1600"/>
            </a:br>
            <a:br>
              <a:rPr lang="en-US" sz="1600"/>
            </a:br>
            <a:r>
              <a:rPr lang="en-US" sz="1600"/>
              <a:t>Cor Secundária: Verde Limão</a:t>
            </a:r>
            <a:br>
              <a:rPr lang="en-US" sz="1600"/>
            </a:br>
            <a:r>
              <a:rPr lang="en-US" sz="1600"/>
              <a:t>- HEX: #A4DE02</a:t>
            </a:r>
            <a:br>
              <a:rPr lang="en-US" sz="1600"/>
            </a:br>
            <a:r>
              <a:rPr lang="en-US" sz="1600"/>
              <a:t>- RGB: 164, 222, 2</a:t>
            </a:r>
            <a:br>
              <a:rPr lang="en-US" sz="1600"/>
            </a:br>
            <a:r>
              <a:rPr lang="en-US" sz="1600"/>
              <a:t>- CMYK: 26, 0, 99, 13</a:t>
            </a:r>
            <a:br>
              <a:rPr lang="en-US" sz="1600"/>
            </a:br>
            <a:br>
              <a:rPr lang="en-US" sz="1600"/>
            </a:br>
            <a:r>
              <a:rPr lang="en-US" sz="1600"/>
              <a:t>Neutros: Cinza Claro (#F5F5F5) e Preto (#000000)</a:t>
            </a:r>
            <a:endParaRPr sz="1600"/>
          </a:p>
        </p:txBody>
      </p:sp>
      <p:sp>
        <p:nvSpPr>
          <p:cNvPr id="136" name="Google Shape;136;p8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7146000" y="1600200"/>
            <a:ext cx="1540800" cy="1540800"/>
          </a:xfrm>
          <a:prstGeom prst="roundRect">
            <a:avLst>
              <a:gd fmla="val 16667" name="adj"/>
            </a:avLst>
          </a:prstGeom>
          <a:solidFill>
            <a:srgbClr val="1F3C8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7146000" y="3317025"/>
            <a:ext cx="1540800" cy="1540800"/>
          </a:xfrm>
          <a:prstGeom prst="roundRect">
            <a:avLst>
              <a:gd fmla="val 16667" name="adj"/>
            </a:avLst>
          </a:prstGeom>
          <a:solidFill>
            <a:srgbClr val="A4DE0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Tipografia</a:t>
            </a:r>
            <a:endParaRPr/>
          </a:p>
        </p:txBody>
      </p:sp>
      <p:sp>
        <p:nvSpPr>
          <p:cNvPr id="144" name="Google Shape;144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600"/>
              <a:t>Primária: Montserrat Bold (para títulos e chamadas)</a:t>
            </a:r>
            <a:br>
              <a:rPr lang="en-US" sz="1600"/>
            </a:br>
            <a:r>
              <a:rPr lang="en-US" sz="1600"/>
              <a:t>Secundária: Open Sans Regular (para textos corridos)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Regras de uso:</a:t>
            </a:r>
            <a:br>
              <a:rPr lang="en-US" sz="1600"/>
            </a:br>
            <a:r>
              <a:rPr lang="en-US" sz="1600"/>
              <a:t>- Títulos em Montserrat Bold</a:t>
            </a:r>
            <a:br>
              <a:rPr lang="en-US" sz="1600"/>
            </a:br>
            <a:r>
              <a:rPr lang="en-US" sz="1600"/>
              <a:t>- Subtítulos em Montserrat Medium</a:t>
            </a:r>
            <a:br>
              <a:rPr lang="en-US" sz="1600"/>
            </a:br>
            <a:r>
              <a:rPr lang="en-US" sz="1600"/>
              <a:t>- Corpo de texto em Open Sans Regular</a:t>
            </a:r>
            <a:endParaRPr sz="1600"/>
          </a:p>
        </p:txBody>
      </p:sp>
      <p:sp>
        <p:nvSpPr>
          <p:cNvPr id="145" name="Google Shape;145;p9"/>
          <p:cNvSpPr/>
          <p:nvPr/>
        </p:nvSpPr>
        <p:spPr>
          <a:xfrm>
            <a:off x="-110700" y="6757200"/>
            <a:ext cx="9365400" cy="1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