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8229600" cx="14630400"/>
  <p:notesSz cx="8229600" cy="14630400"/>
  <p:embeddedFontLst>
    <p:embeddedFont>
      <p:font typeface="Instrument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InstrumentSans-regular.fntdata"/><Relationship Id="rId14" Type="http://schemas.openxmlformats.org/officeDocument/2006/relationships/slide" Target="slides/slide10.xml"/><Relationship Id="rId17" Type="http://schemas.openxmlformats.org/officeDocument/2006/relationships/font" Target="fonts/InstrumentSans-italic.fntdata"/><Relationship Id="rId16" Type="http://schemas.openxmlformats.org/officeDocument/2006/relationships/font" Target="fonts/Instrument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Instrument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3255b569c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33255b569c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33255b569c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🖼️</a:t>
            </a:r>
            <a:r>
              <a:rPr lang="en-US"/>
              <a:t>Substitua a imagem por uma foto de sua equipe!</a:t>
            </a:r>
            <a:endParaRPr/>
          </a:p>
        </p:txBody>
      </p:sp>
      <p:sp>
        <p:nvSpPr>
          <p:cNvPr id="188" name="Google Shape;18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bg>
      <p:bgPr>
        <a:solidFill>
          <a:srgbClr val="000000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bg>
      <p:bgPr>
        <a:solidFill>
          <a:srgbClr val="000000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bg>
      <p:bgPr>
        <a:solidFill>
          <a:srgbClr val="000000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bg>
      <p:bgPr>
        <a:solidFill>
          <a:srgbClr val="000000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bg>
      <p:bgPr>
        <a:solidFill>
          <a:srgbClr val="000000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3" name="Google Shape;2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bg>
      <p:bgPr>
        <a:solidFill>
          <a:srgbClr val="000000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6" name="Google Shape;2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bg>
      <p:bgPr>
        <a:solidFill>
          <a:srgbClr val="000000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9" name="Google Shape;2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bg>
      <p:bgPr>
        <a:solidFill>
          <a:srgbClr val="000000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2" name="Google Shape;3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 master">
  <p:cSld name="Slide 9 master">
    <p:bg>
      <p:bgPr>
        <a:solidFill>
          <a:srgbClr val="000000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5" name="Google Shape;3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achine.global/machinexper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/>
        </p:nvSpPr>
        <p:spPr>
          <a:xfrm>
            <a:off x="226350" y="823650"/>
            <a:ext cx="14177700" cy="6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Antes de começar, algumas instruções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Olá, empreendedor! Primeiramente, é um prazer te acompanhar na jornada da criação do seu aplicativo de mobilidade. O </a:t>
            </a:r>
            <a:r>
              <a:rPr lang="en-US" sz="15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Machine Expert </a:t>
            </a:r>
            <a:r>
              <a:rPr lang="en-US" sz="1500">
                <a:solidFill>
                  <a:schemeClr val="lt1"/>
                </a:solidFill>
              </a:rPr>
              <a:t>desenvolveu este documento com o objetivo de te auxiliar na captação de investimento para o seu negócio. É muito importante que esta apresentação tenha o máximo de sua atenção, pois essa pode ser a distância entre o seu sonho e a realização dele.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Leia atentamente às instruções: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US">
                <a:solidFill>
                  <a:schemeClr val="lt1"/>
                </a:solidFill>
              </a:rPr>
              <a:t>COMO BAIXAR O DOCUMENTO</a:t>
            </a:r>
            <a:endParaRPr b="1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-US" sz="1500">
                <a:solidFill>
                  <a:schemeClr val="lt1"/>
                </a:solidFill>
              </a:rPr>
              <a:t>Siga até o menu superior e em "Arquivo" baixe este documento no formato .pptx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-US" sz="1500">
                <a:solidFill>
                  <a:schemeClr val="lt1"/>
                </a:solidFill>
              </a:rPr>
              <a:t>Localize o arquivo em seus downloads e, em seguida, faça o upload do arquivo no seu Google Drive (disponível na sua conta gmail) ou abra-o com o Microsoft </a:t>
            </a:r>
            <a:r>
              <a:rPr lang="en-US" sz="1500">
                <a:solidFill>
                  <a:schemeClr val="lt1"/>
                </a:solidFill>
              </a:rPr>
              <a:t>Powerpoint</a:t>
            </a:r>
            <a:r>
              <a:rPr lang="en-US" sz="1500">
                <a:solidFill>
                  <a:schemeClr val="lt1"/>
                </a:solidFill>
              </a:rPr>
              <a:t> se o tiver instalado em seu computador.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-US" sz="1500">
                <a:solidFill>
                  <a:schemeClr val="lt1"/>
                </a:solidFill>
              </a:rPr>
              <a:t>Recomendamos que baixe e utilize o documento preferencialmente em um computador.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-US">
                <a:solidFill>
                  <a:schemeClr val="lt1"/>
                </a:solidFill>
              </a:rPr>
              <a:t>BOAS PRÁTICAS DE UTILIZAÇÃO DO DOCUMENTO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Escolha uma paleta de cores que combine com o seu negócio e aplique onde considerar relevante. Lembre-se que o mais importante é a informação que você está passando, então a nova coloração não pode afetar a leitura do texto.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Troque as imagens de exemplo por fotos que estejam mais próximas da sua realidade. Exemplo: Na página de "Quem Somos" escolha uma foto bonita e em alta resolução da sua cidade. Na última página, considere colocar uma foto sua e de quem vai trabalhar contigo. </a:t>
            </a:r>
            <a:r>
              <a:rPr lang="en-US">
                <a:solidFill>
                  <a:schemeClr val="lt1"/>
                </a:solidFill>
              </a:rPr>
              <a:t>Certifique</a:t>
            </a:r>
            <a:r>
              <a:rPr lang="en-US">
                <a:solidFill>
                  <a:schemeClr val="lt1"/>
                </a:solidFill>
              </a:rPr>
              <a:t>-se de que todas as imagens tenham boa qualidade.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Caso não possua alguma informação, remova o espaço disponível para ela no layout.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O mais importante aqui é que você se mostre conhecedor(a) do mercado e preparado(a) para fazer acontecer.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highlight>
                  <a:srgbClr val="CC0000"/>
                </a:highlight>
              </a:rPr>
              <a:t>ATENÇÃO: Antes de finalizar e exportar a sua apresentação, não se esqueça de excluir esta página de instruções!</a:t>
            </a:r>
            <a:endParaRPr sz="1500">
              <a:solidFill>
                <a:schemeClr val="lt1"/>
              </a:solidFill>
              <a:highlight>
                <a:srgbClr val="CC00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0" name="Google Shape;19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/>
          <p:nvPr/>
        </p:nvSpPr>
        <p:spPr>
          <a:xfrm>
            <a:off x="6280190" y="2073473"/>
            <a:ext cx="7556421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4450"/>
              <a:buFont typeface="Instrument Sans"/>
              <a:buNone/>
            </a:pPr>
            <a:r>
              <a:rPr b="0" i="0" lang="en-US" sz="44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Conclusão e Próximos Passos</a:t>
            </a:r>
            <a:endParaRPr b="0" i="0" sz="4450" u="none" cap="none" strike="noStrike"/>
          </a:p>
        </p:txBody>
      </p:sp>
      <p:sp>
        <p:nvSpPr>
          <p:cNvPr id="192" name="Google Shape;192;p21"/>
          <p:cNvSpPr/>
          <p:nvPr/>
        </p:nvSpPr>
        <p:spPr>
          <a:xfrm>
            <a:off x="6280190" y="3831193"/>
            <a:ext cx="7556421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Estamos prontos para transformar o setor de </a:t>
            </a:r>
            <a:r>
              <a:rPr lang="en-US" sz="175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delivery </a:t>
            </a: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 um modelo mais justo e eficiente.</a:t>
            </a:r>
            <a:b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</a:b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Agora é a hora de investir e fazer parte desse crescimento.</a:t>
            </a:r>
            <a:endParaRPr b="0" i="0" sz="1750" u="none" cap="none" strike="noStrike"/>
          </a:p>
        </p:txBody>
      </p:sp>
      <p:sp>
        <p:nvSpPr>
          <p:cNvPr id="193" name="Google Shape;193;p21"/>
          <p:cNvSpPr/>
          <p:nvPr/>
        </p:nvSpPr>
        <p:spPr>
          <a:xfrm>
            <a:off x="6280190" y="5175052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194" name="Google Shape;194;p21"/>
          <p:cNvSpPr/>
          <p:nvPr/>
        </p:nvSpPr>
        <p:spPr>
          <a:xfrm>
            <a:off x="6280190" y="5793105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000000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📌</a:t>
            </a: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</a:t>
            </a: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Vamos marcar uma conversa para falar mais sobre o projeto?</a:t>
            </a:r>
            <a:endParaRPr b="0" i="0" sz="1750" u="none" cap="none" strike="noStrike"/>
          </a:p>
        </p:txBody>
      </p:sp>
      <p:sp>
        <p:nvSpPr>
          <p:cNvPr id="195" name="Google Shape;195;p21"/>
          <p:cNvSpPr txBox="1"/>
          <p:nvPr/>
        </p:nvSpPr>
        <p:spPr>
          <a:xfrm>
            <a:off x="686400" y="1034550"/>
            <a:ext cx="411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🖼️Substitua a imagem por uma foto de sua equipe!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5330309" y="1553289"/>
            <a:ext cx="3969782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nstrument Sans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Apresentação para Investidor</a:t>
            </a:r>
            <a:endParaRPr b="0" i="0" sz="2200" u="none" cap="none" strike="noStrike"/>
          </a:p>
        </p:txBody>
      </p:sp>
      <p:sp>
        <p:nvSpPr>
          <p:cNvPr id="50" name="Google Shape;50;p13"/>
          <p:cNvSpPr/>
          <p:nvPr/>
        </p:nvSpPr>
        <p:spPr>
          <a:xfrm>
            <a:off x="793790" y="2361248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51" name="Google Shape;51;p13"/>
          <p:cNvSpPr/>
          <p:nvPr/>
        </p:nvSpPr>
        <p:spPr>
          <a:xfrm>
            <a:off x="3402449" y="3064312"/>
            <a:ext cx="7825502" cy="978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20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50"/>
              <a:buFont typeface="Instrument Sans"/>
              <a:buNone/>
            </a:pPr>
            <a:r>
              <a:rPr b="1" i="0" lang="en-US" sz="615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Nome do Aplicativo</a:t>
            </a:r>
            <a:endParaRPr b="0" i="0" sz="6150" u="none" cap="none" strike="noStrike"/>
          </a:p>
        </p:txBody>
      </p:sp>
      <p:sp>
        <p:nvSpPr>
          <p:cNvPr id="52" name="Google Shape;52;p13"/>
          <p:cNvSpPr/>
          <p:nvPr/>
        </p:nvSpPr>
        <p:spPr>
          <a:xfrm>
            <a:off x="1114187" y="4382691"/>
            <a:ext cx="12402026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nstrument Sans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Seu Slogan </a:t>
            </a:r>
            <a:r>
              <a:rPr b="0" i="1" lang="en-US" sz="220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(escolha um slogan que ressalte o seu posicionamento, diferencial e/ou potencial)</a:t>
            </a:r>
            <a:endParaRPr b="0" i="0" sz="2200" u="none" cap="none" strike="noStrike"/>
          </a:p>
        </p:txBody>
      </p:sp>
      <p:sp>
        <p:nvSpPr>
          <p:cNvPr id="53" name="Google Shape;53;p13"/>
          <p:cNvSpPr/>
          <p:nvPr/>
        </p:nvSpPr>
        <p:spPr>
          <a:xfrm>
            <a:off x="793790" y="5077182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54" name="Google Shape;54;p13"/>
          <p:cNvSpPr/>
          <p:nvPr/>
        </p:nvSpPr>
        <p:spPr>
          <a:xfrm>
            <a:off x="793790" y="5695236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55" name="Google Shape;55;p13"/>
          <p:cNvSpPr/>
          <p:nvPr/>
        </p:nvSpPr>
        <p:spPr>
          <a:xfrm>
            <a:off x="793790" y="6313289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6280190" y="157031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Introdução</a:t>
            </a:r>
            <a:endParaRPr b="0" i="0" sz="2200" u="none" cap="none" strike="noStrike"/>
          </a:p>
        </p:txBody>
      </p:sp>
      <p:sp>
        <p:nvSpPr>
          <p:cNvPr id="63" name="Google Shape;63;p14"/>
          <p:cNvSpPr/>
          <p:nvPr/>
        </p:nvSpPr>
        <p:spPr>
          <a:xfrm>
            <a:off x="6280190" y="2151459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4450"/>
              <a:buFont typeface="Instrument Sans"/>
              <a:buNone/>
            </a:pPr>
            <a:r>
              <a:rPr b="1" i="0" lang="en-US" sz="44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Quem somos?</a:t>
            </a:r>
            <a:endParaRPr b="0" i="0" sz="4450" u="none" cap="none" strike="noStrike"/>
          </a:p>
        </p:txBody>
      </p:sp>
      <p:sp>
        <p:nvSpPr>
          <p:cNvPr id="64" name="Google Shape;64;p14"/>
          <p:cNvSpPr/>
          <p:nvPr/>
        </p:nvSpPr>
        <p:spPr>
          <a:xfrm>
            <a:off x="6280190" y="3200400"/>
            <a:ext cx="7556421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[Breve descrição da empresa e dos fundadores, destacando experiência e visão para o app.]</a:t>
            </a:r>
            <a:endParaRPr b="0" i="0" sz="1750" u="none" cap="none" strike="noStrike"/>
          </a:p>
        </p:txBody>
      </p:sp>
      <p:sp>
        <p:nvSpPr>
          <p:cNvPr id="65" name="Google Shape;65;p14"/>
          <p:cNvSpPr/>
          <p:nvPr/>
        </p:nvSpPr>
        <p:spPr>
          <a:xfrm>
            <a:off x="6280190" y="4181356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66" name="Google Shape;66;p14"/>
          <p:cNvSpPr/>
          <p:nvPr/>
        </p:nvSpPr>
        <p:spPr>
          <a:xfrm>
            <a:off x="6280190" y="4884420"/>
            <a:ext cx="7105412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4450"/>
              <a:buFont typeface="Instrument Sans"/>
              <a:buNone/>
            </a:pPr>
            <a:r>
              <a:rPr b="1" i="0" lang="en-US" sz="44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O que estamos buscando?</a:t>
            </a:r>
            <a:endParaRPr b="0" i="0" sz="4450" u="none" cap="none" strike="noStrike"/>
          </a:p>
        </p:txBody>
      </p:sp>
      <p:sp>
        <p:nvSpPr>
          <p:cNvPr id="67" name="Google Shape;67;p14"/>
          <p:cNvSpPr/>
          <p:nvPr/>
        </p:nvSpPr>
        <p:spPr>
          <a:xfrm>
            <a:off x="6280190" y="5933361"/>
            <a:ext cx="7556421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[Breve descrição da empresa e dos fundadores, destacando experiência e visão para o app.]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793790" y="1751767"/>
            <a:ext cx="3402330" cy="425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28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2650"/>
              <a:buFont typeface="Instrument Sans"/>
              <a:buNone/>
            </a:pPr>
            <a:r>
              <a:rPr b="1" i="0" lang="en-US" sz="26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O Problema</a:t>
            </a:r>
            <a:endParaRPr b="0" i="0" sz="2650" u="none" cap="none" strike="noStrike"/>
          </a:p>
        </p:txBody>
      </p:sp>
      <p:sp>
        <p:nvSpPr>
          <p:cNvPr id="74" name="Google Shape;74;p15"/>
          <p:cNvSpPr/>
          <p:nvPr/>
        </p:nvSpPr>
        <p:spPr>
          <a:xfrm>
            <a:off x="793790" y="2659023"/>
            <a:ext cx="3978116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[Cite problemas locais que o seu app poderia resolver]</a:t>
            </a:r>
            <a:endParaRPr b="0" i="0" sz="2200" u="none" cap="none" strike="noStrike"/>
          </a:p>
        </p:txBody>
      </p:sp>
      <p:sp>
        <p:nvSpPr>
          <p:cNvPr id="75" name="Google Shape;75;p15"/>
          <p:cNvSpPr/>
          <p:nvPr/>
        </p:nvSpPr>
        <p:spPr>
          <a:xfrm>
            <a:off x="793790" y="3594497"/>
            <a:ext cx="3978116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[Descreva brevemente o problema]</a:t>
            </a:r>
            <a:endParaRPr b="0" i="0" sz="1750" u="none" cap="none" strike="noStrike"/>
          </a:p>
        </p:txBody>
      </p:sp>
      <p:sp>
        <p:nvSpPr>
          <p:cNvPr id="76" name="Google Shape;76;p15"/>
          <p:cNvSpPr/>
          <p:nvPr/>
        </p:nvSpPr>
        <p:spPr>
          <a:xfrm>
            <a:off x="5332928" y="2659023"/>
            <a:ext cx="3978116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Mercado saturado por apps que não valorizam </a:t>
            </a:r>
            <a:r>
              <a:rPr lang="en-US" sz="2200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motoboys</a:t>
            </a:r>
            <a:endParaRPr b="0" i="0" sz="2200" u="none" cap="none" strike="noStrike"/>
          </a:p>
        </p:txBody>
      </p:sp>
      <p:sp>
        <p:nvSpPr>
          <p:cNvPr id="77" name="Google Shape;77;p15"/>
          <p:cNvSpPr/>
          <p:nvPr/>
        </p:nvSpPr>
        <p:spPr>
          <a:xfrm>
            <a:off x="5332928" y="3594497"/>
            <a:ext cx="3978116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[Descreva brevemente o problema]</a:t>
            </a:r>
            <a:endParaRPr b="0" i="0" sz="1750" u="none" cap="none" strike="noStrike"/>
          </a:p>
        </p:txBody>
      </p:sp>
      <p:sp>
        <p:nvSpPr>
          <p:cNvPr id="78" name="Google Shape;78;p15"/>
          <p:cNvSpPr/>
          <p:nvPr/>
        </p:nvSpPr>
        <p:spPr>
          <a:xfrm>
            <a:off x="9872067" y="2659023"/>
            <a:ext cx="3978116" cy="1062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Tarifas e taxas que não condizem com a realidade</a:t>
            </a:r>
            <a:endParaRPr b="0" i="0" sz="2200" u="none" cap="none" strike="noStrike"/>
          </a:p>
        </p:txBody>
      </p:sp>
      <p:sp>
        <p:nvSpPr>
          <p:cNvPr id="79" name="Google Shape;79;p15"/>
          <p:cNvSpPr/>
          <p:nvPr/>
        </p:nvSpPr>
        <p:spPr>
          <a:xfrm>
            <a:off x="9872067" y="3594502"/>
            <a:ext cx="39780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[Descreva brevemente o problema]</a:t>
            </a:r>
            <a:endParaRPr b="0" i="0" sz="1750" u="none" cap="none" strike="noStrike"/>
          </a:p>
        </p:txBody>
      </p:sp>
      <p:sp>
        <p:nvSpPr>
          <p:cNvPr id="80" name="Google Shape;80;p15"/>
          <p:cNvSpPr/>
          <p:nvPr/>
        </p:nvSpPr>
        <p:spPr>
          <a:xfrm>
            <a:off x="793790" y="4770953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81" name="Google Shape;81;p15"/>
          <p:cNvSpPr/>
          <p:nvPr/>
        </p:nvSpPr>
        <p:spPr>
          <a:xfrm>
            <a:off x="793790" y="5389007"/>
            <a:ext cx="13042821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Oportunidade de Mercado</a:t>
            </a:r>
            <a:b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</a:b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O setor de </a:t>
            </a:r>
            <a:r>
              <a:rPr lang="en-US" sz="175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delivery por aplicativo no </a:t>
            </a: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Brasil cresce exponencialmente todo ano. Existe espaço para soluções inovadoras que priorizem</a:t>
            </a:r>
            <a:r>
              <a:rPr lang="en-US" sz="175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motoboys e valorizem o mercado local com baixo custo.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7" name="Google Shape;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793790" y="725567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4450"/>
              <a:buFont typeface="Instrument Sans"/>
              <a:buNone/>
            </a:pPr>
            <a:r>
              <a:rPr b="0" i="0" lang="en-US" sz="44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Nossa Solução</a:t>
            </a:r>
            <a:endParaRPr b="0" i="0" sz="4450" u="none" cap="none" strike="noStrike"/>
          </a:p>
        </p:txBody>
      </p:sp>
      <p:sp>
        <p:nvSpPr>
          <p:cNvPr id="89" name="Google Shape;89;p16"/>
          <p:cNvSpPr/>
          <p:nvPr/>
        </p:nvSpPr>
        <p:spPr>
          <a:xfrm>
            <a:off x="793790" y="1774508"/>
            <a:ext cx="6040636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[Nome do Aplicativo] propõe um modelo que:</a:t>
            </a:r>
            <a:endParaRPr b="0" i="0" sz="2200" u="none" cap="none" strike="noStrike"/>
          </a:p>
        </p:txBody>
      </p:sp>
      <p:sp>
        <p:nvSpPr>
          <p:cNvPr id="90" name="Google Shape;90;p16"/>
          <p:cNvSpPr/>
          <p:nvPr/>
        </p:nvSpPr>
        <p:spPr>
          <a:xfrm>
            <a:off x="793790" y="2469000"/>
            <a:ext cx="510300" cy="510300"/>
          </a:xfrm>
          <a:prstGeom prst="roundRect">
            <a:avLst>
              <a:gd fmla="val 18669" name="adj"/>
            </a:avLst>
          </a:prstGeom>
          <a:solidFill>
            <a:srgbClr val="F4F4F5"/>
          </a:solidFill>
          <a:ln cap="flat" cmpd="sng" w="9525">
            <a:solidFill>
              <a:srgbClr val="DADA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983099" y="2554011"/>
            <a:ext cx="1317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Instrument Sans"/>
              <a:buNone/>
            </a:pPr>
            <a:r>
              <a:rPr b="0" i="0" lang="en-US" sz="2650" u="none" cap="none" strike="noStrike">
                <a:solidFill>
                  <a:srgbClr val="000000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1</a:t>
            </a:r>
            <a:endParaRPr b="0" i="0" sz="2650" u="none" cap="none" strike="noStrike"/>
          </a:p>
        </p:txBody>
      </p:sp>
      <p:sp>
        <p:nvSpPr>
          <p:cNvPr id="92" name="Google Shape;92;p16"/>
          <p:cNvSpPr/>
          <p:nvPr/>
        </p:nvSpPr>
        <p:spPr>
          <a:xfrm>
            <a:off x="1530906" y="2469000"/>
            <a:ext cx="29277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Reduz taxas para </a:t>
            </a:r>
            <a:r>
              <a:rPr b="1" lang="en-US" sz="175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motoboys</a:t>
            </a: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, aumentando seus ganhos.</a:t>
            </a:r>
            <a:endParaRPr b="0" i="0" sz="1750" u="none" cap="none" strike="noStrike"/>
          </a:p>
        </p:txBody>
      </p:sp>
      <p:sp>
        <p:nvSpPr>
          <p:cNvPr id="93" name="Google Shape;93;p16"/>
          <p:cNvSpPr/>
          <p:nvPr/>
        </p:nvSpPr>
        <p:spPr>
          <a:xfrm>
            <a:off x="4685467" y="2469000"/>
            <a:ext cx="510300" cy="510300"/>
          </a:xfrm>
          <a:prstGeom prst="roundRect">
            <a:avLst>
              <a:gd fmla="val 18669" name="adj"/>
            </a:avLst>
          </a:prstGeom>
          <a:solidFill>
            <a:srgbClr val="F4F4F5"/>
          </a:solidFill>
          <a:ln cap="flat" cmpd="sng" w="9525">
            <a:solidFill>
              <a:srgbClr val="DADA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4845844" y="2554011"/>
            <a:ext cx="1896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Instrument Sans"/>
              <a:buNone/>
            </a:pPr>
            <a:r>
              <a:rPr b="0" i="0" lang="en-US" sz="2650" u="none" cap="none" strike="noStrike">
                <a:solidFill>
                  <a:srgbClr val="000000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2</a:t>
            </a:r>
            <a:endParaRPr b="0" i="0" sz="2650" u="none" cap="none" strike="noStrike"/>
          </a:p>
        </p:txBody>
      </p:sp>
      <p:sp>
        <p:nvSpPr>
          <p:cNvPr id="95" name="Google Shape;95;p16"/>
          <p:cNvSpPr/>
          <p:nvPr/>
        </p:nvSpPr>
        <p:spPr>
          <a:xfrm>
            <a:off x="5422583" y="2469000"/>
            <a:ext cx="29277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Oferece </a:t>
            </a:r>
            <a:r>
              <a:rPr b="1" lang="en-US" sz="175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melhor controle </a:t>
            </a: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para </a:t>
            </a:r>
            <a:r>
              <a:rPr lang="en-US" sz="175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restaurantes</a:t>
            </a: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.</a:t>
            </a:r>
            <a:endParaRPr b="0" i="0" sz="1750" u="none" cap="none" strike="noStrike"/>
          </a:p>
        </p:txBody>
      </p:sp>
      <p:sp>
        <p:nvSpPr>
          <p:cNvPr id="96" name="Google Shape;96;p16"/>
          <p:cNvSpPr/>
          <p:nvPr/>
        </p:nvSpPr>
        <p:spPr>
          <a:xfrm>
            <a:off x="793790" y="4039673"/>
            <a:ext cx="510300" cy="510300"/>
          </a:xfrm>
          <a:prstGeom prst="roundRect">
            <a:avLst>
              <a:gd fmla="val 18669" name="adj"/>
            </a:avLst>
          </a:prstGeom>
          <a:solidFill>
            <a:srgbClr val="F4F4F5"/>
          </a:solidFill>
          <a:ln cap="flat" cmpd="sng" w="9525">
            <a:solidFill>
              <a:srgbClr val="DADA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950357" y="4124683"/>
            <a:ext cx="1971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Instrument Sans"/>
              <a:buNone/>
            </a:pPr>
            <a:r>
              <a:rPr b="0" i="0" lang="en-US" sz="2650" u="none" cap="none" strike="noStrike">
                <a:solidFill>
                  <a:srgbClr val="000000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3</a:t>
            </a:r>
            <a:endParaRPr b="0" i="0" sz="2650" u="none" cap="none" strike="noStrike"/>
          </a:p>
        </p:txBody>
      </p:sp>
      <p:sp>
        <p:nvSpPr>
          <p:cNvPr id="98" name="Google Shape;98;p16"/>
          <p:cNvSpPr/>
          <p:nvPr/>
        </p:nvSpPr>
        <p:spPr>
          <a:xfrm>
            <a:off x="1530906" y="4039673"/>
            <a:ext cx="29277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Garante segurança e suporte ágil e local</a:t>
            </a: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para todos os envolvidos.</a:t>
            </a:r>
            <a:endParaRPr b="0" i="0" sz="1750" u="none" cap="none" strike="noStrike"/>
          </a:p>
        </p:txBody>
      </p:sp>
      <p:sp>
        <p:nvSpPr>
          <p:cNvPr id="99" name="Google Shape;99;p16"/>
          <p:cNvSpPr/>
          <p:nvPr/>
        </p:nvSpPr>
        <p:spPr>
          <a:xfrm>
            <a:off x="4685467" y="4039673"/>
            <a:ext cx="510300" cy="510300"/>
          </a:xfrm>
          <a:prstGeom prst="roundRect">
            <a:avLst>
              <a:gd fmla="val 18669" name="adj"/>
            </a:avLst>
          </a:prstGeom>
          <a:solidFill>
            <a:srgbClr val="F4F4F5"/>
          </a:solidFill>
          <a:ln cap="flat" cmpd="sng" w="9525">
            <a:solidFill>
              <a:srgbClr val="DADA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4835962" y="4124683"/>
            <a:ext cx="2094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Instrument Sans"/>
              <a:buNone/>
            </a:pPr>
            <a:r>
              <a:rPr b="0" i="0" lang="en-US" sz="2650" u="none" cap="none" strike="noStrike">
                <a:solidFill>
                  <a:srgbClr val="000000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4</a:t>
            </a:r>
            <a:endParaRPr b="0" i="0" sz="2650" u="none" cap="none" strike="noStrike"/>
          </a:p>
        </p:txBody>
      </p:sp>
      <p:sp>
        <p:nvSpPr>
          <p:cNvPr id="101" name="Google Shape;101;p16"/>
          <p:cNvSpPr/>
          <p:nvPr/>
        </p:nvSpPr>
        <p:spPr>
          <a:xfrm>
            <a:off x="5422583" y="4039673"/>
            <a:ext cx="29277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Inova com </a:t>
            </a:r>
            <a:r>
              <a:rPr b="1" lang="en-US" sz="175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agilidade e satisfação do consumidor.</a:t>
            </a:r>
            <a:endParaRPr b="0" i="0" sz="1750" u="none" cap="none" strike="noStrike"/>
          </a:p>
        </p:txBody>
      </p:sp>
      <p:sp>
        <p:nvSpPr>
          <p:cNvPr id="102" name="Google Shape;102;p16"/>
          <p:cNvSpPr/>
          <p:nvPr/>
        </p:nvSpPr>
        <p:spPr>
          <a:xfrm>
            <a:off x="793790" y="5883956"/>
            <a:ext cx="7556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Diferenciais Competitivos</a:t>
            </a:r>
            <a:endParaRPr b="0" i="0" sz="1750" u="none" cap="none" strike="noStrike"/>
          </a:p>
        </p:txBody>
      </p:sp>
      <p:sp>
        <p:nvSpPr>
          <p:cNvPr id="103" name="Google Shape;103;p16"/>
          <p:cNvSpPr/>
          <p:nvPr/>
        </p:nvSpPr>
        <p:spPr>
          <a:xfrm>
            <a:off x="793790" y="6246959"/>
            <a:ext cx="7556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Char char="•"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Cite seu diferencial #1</a:t>
            </a:r>
            <a:endParaRPr b="0" i="0" sz="1750" u="none" cap="none" strike="noStrike"/>
          </a:p>
        </p:txBody>
      </p:sp>
      <p:sp>
        <p:nvSpPr>
          <p:cNvPr id="104" name="Google Shape;104;p16"/>
          <p:cNvSpPr/>
          <p:nvPr/>
        </p:nvSpPr>
        <p:spPr>
          <a:xfrm>
            <a:off x="793790" y="6689158"/>
            <a:ext cx="7556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Char char="•"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Cite seu diferencial #2</a:t>
            </a:r>
            <a:endParaRPr b="0" i="0" sz="1750" u="none" cap="none" strike="noStrike"/>
          </a:p>
        </p:txBody>
      </p:sp>
      <p:sp>
        <p:nvSpPr>
          <p:cNvPr id="105" name="Google Shape;105;p16"/>
          <p:cNvSpPr/>
          <p:nvPr/>
        </p:nvSpPr>
        <p:spPr>
          <a:xfrm>
            <a:off x="793790" y="7131356"/>
            <a:ext cx="7556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Char char="•"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Cite seu diferencial #3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793790" y="1753195"/>
            <a:ext cx="9758839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4450"/>
              <a:buFont typeface="Instrument Sans"/>
              <a:buNone/>
            </a:pPr>
            <a:r>
              <a:rPr b="0" i="0" lang="en-US" sz="44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Mercado e Potencial de Crescimento</a:t>
            </a:r>
            <a:endParaRPr b="0" i="0" sz="4450" u="none" cap="none" strike="noStrike"/>
          </a:p>
        </p:txBody>
      </p:sp>
      <p:sp>
        <p:nvSpPr>
          <p:cNvPr id="112" name="Google Shape;112;p17"/>
          <p:cNvSpPr/>
          <p:nvPr/>
        </p:nvSpPr>
        <p:spPr>
          <a:xfrm>
            <a:off x="793790" y="3006209"/>
            <a:ext cx="2845594" cy="3266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Tamanho do mercado de </a:t>
            </a:r>
            <a:r>
              <a:rPr lang="en-US" sz="175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delivery por app no </a:t>
            </a: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Brasil: [Inserir dado de mercado]. </a:t>
            </a:r>
            <a:endParaRPr b="0" i="0" sz="1750" u="none" cap="none" strike="noStrike"/>
          </a:p>
        </p:txBody>
      </p:sp>
      <p:sp>
        <p:nvSpPr>
          <p:cNvPr id="113" name="Google Shape;113;p17"/>
          <p:cNvSpPr/>
          <p:nvPr/>
        </p:nvSpPr>
        <p:spPr>
          <a:xfrm>
            <a:off x="4200406" y="3006209"/>
            <a:ext cx="2845594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Taxa de crescimento anual do setor: [Inserir %].</a:t>
            </a:r>
            <a:endParaRPr b="0" i="0" sz="1750" u="none" cap="none" strike="noStrike"/>
          </a:p>
        </p:txBody>
      </p:sp>
      <p:sp>
        <p:nvSpPr>
          <p:cNvPr id="114" name="Google Shape;114;p17"/>
          <p:cNvSpPr/>
          <p:nvPr/>
        </p:nvSpPr>
        <p:spPr>
          <a:xfrm>
            <a:off x="7607022" y="3006209"/>
            <a:ext cx="2845594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Nicho de mercado ainda pouco explorado.</a:t>
            </a:r>
            <a:endParaRPr b="0" i="0" sz="1750" u="none" cap="none" strike="noStrike"/>
          </a:p>
        </p:txBody>
      </p:sp>
      <p:sp>
        <p:nvSpPr>
          <p:cNvPr id="115" name="Google Shape;115;p17"/>
          <p:cNvSpPr/>
          <p:nvPr/>
        </p:nvSpPr>
        <p:spPr>
          <a:xfrm>
            <a:off x="11013638" y="3006209"/>
            <a:ext cx="2845594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[Inserir exemplos de concorrentes e como pretendemos superá-los].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793790" y="1089541"/>
            <a:ext cx="9104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4450"/>
              <a:buFont typeface="Instrument Sans"/>
              <a:buNone/>
            </a:pPr>
            <a:r>
              <a:rPr b="0" i="0" lang="en-US" sz="44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Modelo de Negócio e Monetização</a:t>
            </a:r>
            <a:endParaRPr b="0" i="0" sz="4450" u="none" cap="none" strike="noStrike"/>
          </a:p>
        </p:txBody>
      </p:sp>
      <p:sp>
        <p:nvSpPr>
          <p:cNvPr id="122" name="Google Shape;122;p18"/>
          <p:cNvSpPr/>
          <p:nvPr/>
        </p:nvSpPr>
        <p:spPr>
          <a:xfrm>
            <a:off x="793790" y="2251948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Nosso aplicativo monetiza através de:</a:t>
            </a:r>
            <a:endParaRPr b="0" i="0" sz="1750" u="none" cap="none" strike="noStrike"/>
          </a:p>
        </p:txBody>
      </p:sp>
      <p:sp>
        <p:nvSpPr>
          <p:cNvPr id="123" name="Google Shape;123;p18"/>
          <p:cNvSpPr/>
          <p:nvPr/>
        </p:nvSpPr>
        <p:spPr>
          <a:xfrm>
            <a:off x="793790" y="2870002"/>
            <a:ext cx="130428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1750"/>
              <a:buFont typeface="Arial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124" name="Google Shape;124;p18"/>
          <p:cNvSpPr/>
          <p:nvPr/>
        </p:nvSpPr>
        <p:spPr>
          <a:xfrm>
            <a:off x="2313861" y="379857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Taxas de </a:t>
            </a:r>
            <a:r>
              <a:rPr lang="en-US" sz="220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Entrega</a:t>
            </a:r>
            <a:endParaRPr b="0" i="0" sz="2200" u="none" cap="none" strike="noStrike"/>
          </a:p>
        </p:txBody>
      </p:sp>
      <p:sp>
        <p:nvSpPr>
          <p:cNvPr id="125" name="Google Shape;125;p18"/>
          <p:cNvSpPr/>
          <p:nvPr/>
        </p:nvSpPr>
        <p:spPr>
          <a:xfrm>
            <a:off x="793790" y="4288988"/>
            <a:ext cx="4355306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Comissão sobre cada </a:t>
            </a:r>
            <a:r>
              <a:rPr lang="en-US" sz="175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entrega </a:t>
            </a: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realizada.</a:t>
            </a:r>
            <a:endParaRPr b="0" i="0" sz="1750" u="none" cap="none" strike="noStrike"/>
          </a:p>
        </p:txBody>
      </p:sp>
      <p:grpSp>
        <p:nvGrpSpPr>
          <p:cNvPr id="126" name="Google Shape;126;p18"/>
          <p:cNvGrpSpPr/>
          <p:nvPr/>
        </p:nvGrpSpPr>
        <p:grpSpPr>
          <a:xfrm>
            <a:off x="5521750" y="3488050"/>
            <a:ext cx="3586800" cy="3651900"/>
            <a:chOff x="5521750" y="3488050"/>
            <a:chExt cx="3586800" cy="3651900"/>
          </a:xfrm>
        </p:grpSpPr>
        <p:sp>
          <p:nvSpPr>
            <p:cNvPr id="127" name="Google Shape;127;p18"/>
            <p:cNvSpPr/>
            <p:nvPr/>
          </p:nvSpPr>
          <p:spPr>
            <a:xfrm>
              <a:off x="5521750" y="3488050"/>
              <a:ext cx="3586800" cy="3651900"/>
            </a:xfrm>
            <a:prstGeom prst="donut">
              <a:avLst>
                <a:gd fmla="val 4315" name="adj"/>
              </a:avLst>
            </a:prstGeom>
            <a:solidFill>
              <a:schemeClr val="dk2"/>
            </a:solidFill>
            <a:ln cap="flat" cmpd="sng" w="9525">
              <a:solidFill>
                <a:srgbClr val="9095A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5798700" y="3790375"/>
              <a:ext cx="547500" cy="5475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rgbClr val="9095A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8286675" y="3790375"/>
              <a:ext cx="547500" cy="5475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rgbClr val="9095A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8286675" y="6283025"/>
              <a:ext cx="547500" cy="5475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rgbClr val="9095A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5798700" y="6283025"/>
              <a:ext cx="547500" cy="5475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rgbClr val="9095A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18"/>
          <p:cNvSpPr/>
          <p:nvPr/>
        </p:nvSpPr>
        <p:spPr>
          <a:xfrm>
            <a:off x="6017538" y="3844534"/>
            <a:ext cx="1098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1</a:t>
            </a:r>
            <a:endParaRPr b="0" i="0" sz="2200" u="none" cap="none" strike="noStrike"/>
          </a:p>
        </p:txBody>
      </p:sp>
      <p:sp>
        <p:nvSpPr>
          <p:cNvPr id="133" name="Google Shape;133;p18"/>
          <p:cNvSpPr/>
          <p:nvPr/>
        </p:nvSpPr>
        <p:spPr>
          <a:xfrm>
            <a:off x="9481304" y="379857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lang="en-US" sz="220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Contratos comerciais</a:t>
            </a:r>
            <a:endParaRPr b="0" i="0" sz="2200" u="none" cap="none" strike="noStrike"/>
          </a:p>
        </p:txBody>
      </p:sp>
      <p:sp>
        <p:nvSpPr>
          <p:cNvPr id="134" name="Google Shape;134;p18"/>
          <p:cNvSpPr/>
          <p:nvPr/>
        </p:nvSpPr>
        <p:spPr>
          <a:xfrm>
            <a:off x="9481304" y="4288988"/>
            <a:ext cx="4355306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lang="en-US" sz="175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Parcerias fixas com receita previsível e recorrente.</a:t>
            </a:r>
            <a:endParaRPr b="0" i="0" sz="1750" u="none" cap="none" strike="noStrike"/>
          </a:p>
        </p:txBody>
      </p:sp>
      <p:sp>
        <p:nvSpPr>
          <p:cNvPr id="135" name="Google Shape;135;p18"/>
          <p:cNvSpPr/>
          <p:nvPr/>
        </p:nvSpPr>
        <p:spPr>
          <a:xfrm>
            <a:off x="8481530" y="3844534"/>
            <a:ext cx="1578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2</a:t>
            </a:r>
            <a:endParaRPr b="0" i="0" sz="2200" u="none" cap="none" strike="noStrike"/>
          </a:p>
        </p:txBody>
      </p:sp>
      <p:sp>
        <p:nvSpPr>
          <p:cNvPr id="136" name="Google Shape;136;p18"/>
          <p:cNvSpPr/>
          <p:nvPr/>
        </p:nvSpPr>
        <p:spPr>
          <a:xfrm>
            <a:off x="9481298" y="5613075"/>
            <a:ext cx="40695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lang="en-US" sz="220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Taxas de adesão do painel</a:t>
            </a:r>
            <a:endParaRPr b="0" i="0" sz="2200" u="none" cap="none" strike="noStrike"/>
          </a:p>
        </p:txBody>
      </p:sp>
      <p:sp>
        <p:nvSpPr>
          <p:cNvPr id="137" name="Google Shape;137;p18"/>
          <p:cNvSpPr/>
          <p:nvPr/>
        </p:nvSpPr>
        <p:spPr>
          <a:xfrm>
            <a:off x="9481304" y="6103501"/>
            <a:ext cx="4355306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lang="en-US" sz="175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Receita previsível</a:t>
            </a:r>
            <a:endParaRPr b="0" i="0" sz="1750" u="none" cap="none" strike="noStrike"/>
          </a:p>
        </p:txBody>
      </p:sp>
      <p:sp>
        <p:nvSpPr>
          <p:cNvPr id="138" name="Google Shape;138;p18"/>
          <p:cNvSpPr/>
          <p:nvPr/>
        </p:nvSpPr>
        <p:spPr>
          <a:xfrm>
            <a:off x="8478315" y="6329964"/>
            <a:ext cx="1641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3</a:t>
            </a:r>
            <a:endParaRPr b="0" i="0" sz="2200" u="none" cap="none" strike="noStrike"/>
          </a:p>
        </p:txBody>
      </p:sp>
      <p:sp>
        <p:nvSpPr>
          <p:cNvPr id="139" name="Google Shape;139;p18"/>
          <p:cNvSpPr/>
          <p:nvPr/>
        </p:nvSpPr>
        <p:spPr>
          <a:xfrm>
            <a:off x="2138005" y="5794534"/>
            <a:ext cx="3011091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Parcerias </a:t>
            </a:r>
            <a:r>
              <a:rPr lang="en-US" sz="220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Locais</a:t>
            </a:r>
            <a:endParaRPr b="0" i="0" sz="2200" u="none" cap="none" strike="noStrike"/>
          </a:p>
        </p:txBody>
      </p:sp>
      <p:sp>
        <p:nvSpPr>
          <p:cNvPr id="140" name="Google Shape;140;p18"/>
          <p:cNvSpPr/>
          <p:nvPr/>
        </p:nvSpPr>
        <p:spPr>
          <a:xfrm>
            <a:off x="793790" y="6284952"/>
            <a:ext cx="4355306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lang="en-US" sz="175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 benefícios para os envolvidos no ecossistema</a:t>
            </a:r>
            <a:endParaRPr b="0" i="0" sz="1750" u="none" cap="none" strike="noStrike"/>
          </a:p>
        </p:txBody>
      </p:sp>
      <p:sp>
        <p:nvSpPr>
          <p:cNvPr id="141" name="Google Shape;141;p18"/>
          <p:cNvSpPr/>
          <p:nvPr/>
        </p:nvSpPr>
        <p:spPr>
          <a:xfrm>
            <a:off x="5966035" y="6329914"/>
            <a:ext cx="1743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4</a:t>
            </a:r>
            <a:endParaRPr b="0" i="0" sz="2200" u="none" cap="none" strike="noStrik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7" name="Google Shape;1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127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/>
          <p:nvPr/>
        </p:nvSpPr>
        <p:spPr>
          <a:xfrm>
            <a:off x="793790" y="1947148"/>
            <a:ext cx="9887664" cy="637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4000"/>
              <a:buFont typeface="Instrument Sans"/>
              <a:buNone/>
            </a:pPr>
            <a:r>
              <a:rPr b="0" i="0" lang="en-US" sz="400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Estratégia de Lançamento e Crescimento</a:t>
            </a:r>
            <a:endParaRPr b="0" i="0" sz="4000" u="none" cap="none" strike="noStrike"/>
          </a:p>
        </p:txBody>
      </p:sp>
      <p:sp>
        <p:nvSpPr>
          <p:cNvPr id="149" name="Google Shape;149;p19"/>
          <p:cNvSpPr/>
          <p:nvPr/>
        </p:nvSpPr>
        <p:spPr>
          <a:xfrm>
            <a:off x="793790" y="3197304"/>
            <a:ext cx="13042821" cy="22860"/>
          </a:xfrm>
          <a:prstGeom prst="roundRect">
            <a:avLst>
              <a:gd fmla="val 375070" name="adj"/>
            </a:avLst>
          </a:prstGeom>
          <a:solidFill>
            <a:srgbClr val="C8C9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2669858" y="2967692"/>
            <a:ext cx="459224" cy="459224"/>
          </a:xfrm>
          <a:prstGeom prst="roundRect">
            <a:avLst>
              <a:gd fmla="val 18671" name="adj"/>
            </a:avLst>
          </a:prstGeom>
          <a:solidFill>
            <a:srgbClr val="E2E3E9"/>
          </a:solidFill>
          <a:ln cap="flat" cmpd="sng" w="9525">
            <a:solidFill>
              <a:srgbClr val="C8C9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2840236" y="3044130"/>
            <a:ext cx="118467" cy="3062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400"/>
              <a:buFont typeface="Instrument Sans"/>
              <a:buNone/>
            </a:pPr>
            <a:r>
              <a:rPr b="0" i="0" lang="en-US" sz="24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1</a:t>
            </a:r>
            <a:endParaRPr b="0" i="0" sz="2400" u="none" cap="none" strike="noStrike"/>
          </a:p>
        </p:txBody>
      </p:sp>
      <p:sp>
        <p:nvSpPr>
          <p:cNvPr id="152" name="Google Shape;152;p19"/>
          <p:cNvSpPr/>
          <p:nvPr/>
        </p:nvSpPr>
        <p:spPr>
          <a:xfrm>
            <a:off x="997863" y="3707606"/>
            <a:ext cx="3803333" cy="637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000"/>
              <a:buFont typeface="Instrument Sans"/>
              <a:buNone/>
            </a:pPr>
            <a:r>
              <a:rPr b="0" i="0" lang="en-US" sz="20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Desenvolvimento final e testes beta</a:t>
            </a:r>
            <a:endParaRPr b="0" i="0" sz="2000" u="none" cap="none" strike="noStrike"/>
          </a:p>
        </p:txBody>
      </p:sp>
      <p:sp>
        <p:nvSpPr>
          <p:cNvPr id="153" name="Google Shape;153;p19"/>
          <p:cNvSpPr/>
          <p:nvPr/>
        </p:nvSpPr>
        <p:spPr>
          <a:xfrm>
            <a:off x="997863" y="4467701"/>
            <a:ext cx="3803333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None/>
            </a:pPr>
            <a:r>
              <a:rPr b="0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0-3 meses</a:t>
            </a:r>
            <a:endParaRPr b="0" i="0" sz="1600" u="none" cap="none" strike="noStrike"/>
          </a:p>
        </p:txBody>
      </p:sp>
      <p:sp>
        <p:nvSpPr>
          <p:cNvPr id="154" name="Google Shape;154;p19"/>
          <p:cNvSpPr/>
          <p:nvPr/>
        </p:nvSpPr>
        <p:spPr>
          <a:xfrm>
            <a:off x="7085409" y="2967692"/>
            <a:ext cx="459224" cy="459224"/>
          </a:xfrm>
          <a:prstGeom prst="roundRect">
            <a:avLst>
              <a:gd fmla="val 18671" name="adj"/>
            </a:avLst>
          </a:prstGeom>
          <a:solidFill>
            <a:srgbClr val="E2E3E9"/>
          </a:solidFill>
          <a:ln cap="flat" cmpd="sng" w="9525">
            <a:solidFill>
              <a:srgbClr val="C8C9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7229713" y="3044130"/>
            <a:ext cx="170617" cy="3062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400"/>
              <a:buFont typeface="Instrument Sans"/>
              <a:buNone/>
            </a:pPr>
            <a:r>
              <a:rPr b="0" i="0" lang="en-US" sz="24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2</a:t>
            </a:r>
            <a:endParaRPr b="0" i="0" sz="2400" u="none" cap="none" strike="noStrike"/>
          </a:p>
        </p:txBody>
      </p:sp>
      <p:sp>
        <p:nvSpPr>
          <p:cNvPr id="156" name="Google Shape;156;p19"/>
          <p:cNvSpPr/>
          <p:nvPr/>
        </p:nvSpPr>
        <p:spPr>
          <a:xfrm>
            <a:off x="6010751" y="3707606"/>
            <a:ext cx="2608778" cy="318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000"/>
              <a:buFont typeface="Instrument Sans"/>
              <a:buNone/>
            </a:pPr>
            <a:r>
              <a:rPr b="0" i="0" lang="en-US" sz="20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Lançamento Regional</a:t>
            </a:r>
            <a:endParaRPr b="0" i="0" sz="2000" u="none" cap="none" strike="noStrike"/>
          </a:p>
        </p:txBody>
      </p:sp>
      <p:sp>
        <p:nvSpPr>
          <p:cNvPr id="157" name="Google Shape;157;p19"/>
          <p:cNvSpPr/>
          <p:nvPr/>
        </p:nvSpPr>
        <p:spPr>
          <a:xfrm>
            <a:off x="5413415" y="4148852"/>
            <a:ext cx="3803452" cy="653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None/>
            </a:pPr>
            <a:r>
              <a:rPr b="0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 </a:t>
            </a:r>
            <a:r>
              <a:rPr lang="en-US" sz="160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fechamento de contratos e apoio da categoria</a:t>
            </a:r>
            <a:endParaRPr b="0" i="0" sz="1600" u="none" cap="none" strike="noStrike"/>
          </a:p>
        </p:txBody>
      </p:sp>
      <p:sp>
        <p:nvSpPr>
          <p:cNvPr id="158" name="Google Shape;158;p19"/>
          <p:cNvSpPr/>
          <p:nvPr/>
        </p:nvSpPr>
        <p:spPr>
          <a:xfrm>
            <a:off x="5413415" y="4924663"/>
            <a:ext cx="3803452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None/>
            </a:pPr>
            <a:r>
              <a:rPr b="0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3-6 meses</a:t>
            </a:r>
            <a:endParaRPr b="0" i="0" sz="1600" u="none" cap="none" strike="noStrike"/>
          </a:p>
        </p:txBody>
      </p:sp>
      <p:sp>
        <p:nvSpPr>
          <p:cNvPr id="159" name="Google Shape;159;p19"/>
          <p:cNvSpPr/>
          <p:nvPr/>
        </p:nvSpPr>
        <p:spPr>
          <a:xfrm>
            <a:off x="11501080" y="2967692"/>
            <a:ext cx="459224" cy="459224"/>
          </a:xfrm>
          <a:prstGeom prst="roundRect">
            <a:avLst>
              <a:gd fmla="val 18671" name="adj"/>
            </a:avLst>
          </a:prstGeom>
          <a:solidFill>
            <a:srgbClr val="E2E3E9"/>
          </a:solidFill>
          <a:ln cap="flat" cmpd="sng" w="9525">
            <a:solidFill>
              <a:srgbClr val="C8C9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11642050" y="3044130"/>
            <a:ext cx="177284" cy="3062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400"/>
              <a:buFont typeface="Instrument Sans"/>
              <a:buNone/>
            </a:pPr>
            <a:r>
              <a:rPr b="0" i="0" lang="en-US" sz="24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3</a:t>
            </a:r>
            <a:endParaRPr b="0" i="0" sz="2400" u="none" cap="none" strike="noStrike"/>
          </a:p>
        </p:txBody>
      </p:sp>
      <p:sp>
        <p:nvSpPr>
          <p:cNvPr id="161" name="Google Shape;161;p19"/>
          <p:cNvSpPr/>
          <p:nvPr/>
        </p:nvSpPr>
        <p:spPr>
          <a:xfrm>
            <a:off x="9980176" y="3707606"/>
            <a:ext cx="3501152" cy="318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000"/>
              <a:buFont typeface="Instrument Sans"/>
              <a:buNone/>
            </a:pPr>
            <a:r>
              <a:rPr b="0" i="0" lang="en-US" sz="20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Expansão para novas cidades</a:t>
            </a:r>
            <a:endParaRPr b="0" i="0" sz="2000" u="none" cap="none" strike="noStrike"/>
          </a:p>
        </p:txBody>
      </p:sp>
      <p:sp>
        <p:nvSpPr>
          <p:cNvPr id="162" name="Google Shape;162;p19"/>
          <p:cNvSpPr/>
          <p:nvPr/>
        </p:nvSpPr>
        <p:spPr>
          <a:xfrm>
            <a:off x="9829086" y="4148852"/>
            <a:ext cx="3803452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None/>
            </a:pPr>
            <a:r>
              <a:rPr b="0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6-12 meses</a:t>
            </a:r>
            <a:endParaRPr b="0" i="0" sz="1600" u="none" cap="none" strike="noStrike"/>
          </a:p>
        </p:txBody>
      </p:sp>
      <p:sp>
        <p:nvSpPr>
          <p:cNvPr id="163" name="Google Shape;163;p19"/>
          <p:cNvSpPr/>
          <p:nvPr/>
        </p:nvSpPr>
        <p:spPr>
          <a:xfrm>
            <a:off x="793790" y="5480923"/>
            <a:ext cx="13042821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None/>
            </a:pPr>
            <a:r>
              <a:rPr b="1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Aquisição e retenção de </a:t>
            </a:r>
            <a:r>
              <a:rPr b="1" lang="en-US" sz="160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Motoboys</a:t>
            </a:r>
            <a:endParaRPr b="0" i="0" sz="1600" u="none" cap="none" strike="noStrike"/>
          </a:p>
        </p:txBody>
      </p:sp>
      <p:sp>
        <p:nvSpPr>
          <p:cNvPr id="164" name="Google Shape;164;p19"/>
          <p:cNvSpPr/>
          <p:nvPr/>
        </p:nvSpPr>
        <p:spPr>
          <a:xfrm>
            <a:off x="793790" y="6037183"/>
            <a:ext cx="13042821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Char char="•"/>
            </a:pPr>
            <a:r>
              <a:rPr b="0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Parcerias com estabelecimentos locais.</a:t>
            </a:r>
            <a:endParaRPr b="0" i="0" sz="1600" u="none" cap="none" strike="noStrike"/>
          </a:p>
        </p:txBody>
      </p:sp>
      <p:sp>
        <p:nvSpPr>
          <p:cNvPr id="165" name="Google Shape;165;p19"/>
          <p:cNvSpPr/>
          <p:nvPr/>
        </p:nvSpPr>
        <p:spPr>
          <a:xfrm>
            <a:off x="793790" y="6435328"/>
            <a:ext cx="13042821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Char char="•"/>
            </a:pPr>
            <a:r>
              <a:rPr b="0" i="0" lang="en-US" sz="16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Programa de indicações.</a:t>
            </a:r>
            <a:endParaRPr b="0" i="0" sz="1600" u="none" cap="none" strike="noStrike"/>
          </a:p>
        </p:txBody>
      </p:sp>
      <p:sp>
        <p:nvSpPr>
          <p:cNvPr id="166" name="Google Shape;166;p19"/>
          <p:cNvSpPr/>
          <p:nvPr/>
        </p:nvSpPr>
        <p:spPr>
          <a:xfrm>
            <a:off x="793790" y="6833473"/>
            <a:ext cx="13042821" cy="326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600"/>
              <a:buFont typeface="Instrument Sans"/>
              <a:buChar char="•"/>
            </a:pPr>
            <a:r>
              <a:rPr lang="en-US" sz="1600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Programa de pontos</a:t>
            </a:r>
            <a:endParaRPr b="0" i="0" sz="1600" u="none" cap="none" strike="noStrik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2" name="Google Shape;1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/>
          <p:nvPr/>
        </p:nvSpPr>
        <p:spPr>
          <a:xfrm>
            <a:off x="6739771" y="1104305"/>
            <a:ext cx="6637139" cy="566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352"/>
              </a:lnSpc>
              <a:spcBef>
                <a:spcPts val="0"/>
              </a:spcBef>
              <a:spcAft>
                <a:spcPts val="0"/>
              </a:spcAft>
              <a:buClr>
                <a:srgbClr val="505468"/>
              </a:buClr>
              <a:buSzPts val="3550"/>
              <a:buFont typeface="Instrument Sans"/>
              <a:buNone/>
            </a:pPr>
            <a:r>
              <a:rPr b="0" i="0" lang="en-US" sz="3550" u="none" cap="none" strike="noStrike">
                <a:solidFill>
                  <a:srgbClr val="505468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Oportunidade para o Investidor</a:t>
            </a:r>
            <a:endParaRPr b="0" i="0" sz="3550" u="none" cap="none" strike="noStrike"/>
          </a:p>
        </p:txBody>
      </p:sp>
      <p:sp>
        <p:nvSpPr>
          <p:cNvPr id="174" name="Google Shape;174;p20"/>
          <p:cNvSpPr/>
          <p:nvPr/>
        </p:nvSpPr>
        <p:spPr>
          <a:xfrm>
            <a:off x="6280190" y="2039779"/>
            <a:ext cx="7556421" cy="601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4700"/>
              <a:buFont typeface="Instrument Sans"/>
              <a:buNone/>
            </a:pPr>
            <a:r>
              <a:rPr b="0" i="0" lang="en-US" sz="47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R$ [valor]</a:t>
            </a:r>
            <a:endParaRPr b="0" i="0" sz="4700" u="none" cap="none" strike="noStrike"/>
          </a:p>
        </p:txBody>
      </p:sp>
      <p:sp>
        <p:nvSpPr>
          <p:cNvPr id="175" name="Google Shape;175;p20"/>
          <p:cNvSpPr/>
          <p:nvPr/>
        </p:nvSpPr>
        <p:spPr>
          <a:xfrm>
            <a:off x="8002905" y="2924175"/>
            <a:ext cx="4110871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Valor do Investimento Buscado</a:t>
            </a:r>
            <a:endParaRPr b="0" i="0" sz="2200" u="none" cap="none" strike="noStrike"/>
          </a:p>
        </p:txBody>
      </p:sp>
      <p:sp>
        <p:nvSpPr>
          <p:cNvPr id="176" name="Google Shape;176;p20"/>
          <p:cNvSpPr/>
          <p:nvPr/>
        </p:nvSpPr>
        <p:spPr>
          <a:xfrm>
            <a:off x="6280190" y="3647003"/>
            <a:ext cx="2291953" cy="453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3550"/>
              <a:buFont typeface="Instrument Sans"/>
              <a:buNone/>
            </a:pPr>
            <a:r>
              <a:rPr b="0" i="0" lang="en-US" sz="35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[X%]</a:t>
            </a:r>
            <a:endParaRPr b="0" i="0" sz="3550" u="none" cap="none" strike="noStrike"/>
          </a:p>
        </p:txBody>
      </p:sp>
      <p:sp>
        <p:nvSpPr>
          <p:cNvPr id="177" name="Google Shape;177;p20"/>
          <p:cNvSpPr/>
          <p:nvPr/>
        </p:nvSpPr>
        <p:spPr>
          <a:xfrm>
            <a:off x="6280190" y="4384000"/>
            <a:ext cx="2291953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Desenvolvimento e tecnologia</a:t>
            </a:r>
            <a:endParaRPr b="0" i="0" sz="2200" u="none" cap="none" strike="noStrike"/>
          </a:p>
        </p:txBody>
      </p:sp>
      <p:sp>
        <p:nvSpPr>
          <p:cNvPr id="178" name="Google Shape;178;p20"/>
          <p:cNvSpPr/>
          <p:nvPr/>
        </p:nvSpPr>
        <p:spPr>
          <a:xfrm>
            <a:off x="8912304" y="3647003"/>
            <a:ext cx="2292072" cy="453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3550"/>
              <a:buFont typeface="Instrument Sans"/>
              <a:buNone/>
            </a:pPr>
            <a:r>
              <a:rPr b="0" i="0" lang="en-US" sz="35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[X%]</a:t>
            </a:r>
            <a:endParaRPr b="0" i="0" sz="3550" u="none" cap="none" strike="noStrike"/>
          </a:p>
        </p:txBody>
      </p:sp>
      <p:sp>
        <p:nvSpPr>
          <p:cNvPr id="179" name="Google Shape;179;p20"/>
          <p:cNvSpPr/>
          <p:nvPr/>
        </p:nvSpPr>
        <p:spPr>
          <a:xfrm>
            <a:off x="8912304" y="4384000"/>
            <a:ext cx="2292072" cy="1062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Marketing e aquisição de clientes</a:t>
            </a:r>
            <a:endParaRPr b="0" i="0" sz="2200" u="none" cap="none" strike="noStrike"/>
          </a:p>
        </p:txBody>
      </p:sp>
      <p:sp>
        <p:nvSpPr>
          <p:cNvPr id="180" name="Google Shape;180;p20"/>
          <p:cNvSpPr/>
          <p:nvPr/>
        </p:nvSpPr>
        <p:spPr>
          <a:xfrm>
            <a:off x="11544538" y="3647003"/>
            <a:ext cx="2291953" cy="453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3550"/>
              <a:buFont typeface="Instrument Sans"/>
              <a:buNone/>
            </a:pPr>
            <a:r>
              <a:rPr b="0" i="0" lang="en-US" sz="35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[X%]</a:t>
            </a:r>
            <a:endParaRPr b="0" i="0" sz="3550" u="none" cap="none" strike="noStrike"/>
          </a:p>
        </p:txBody>
      </p:sp>
      <p:sp>
        <p:nvSpPr>
          <p:cNvPr id="181" name="Google Shape;181;p20"/>
          <p:cNvSpPr/>
          <p:nvPr/>
        </p:nvSpPr>
        <p:spPr>
          <a:xfrm>
            <a:off x="11544538" y="4384000"/>
            <a:ext cx="2291953" cy="1062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2200"/>
              <a:buFont typeface="Instrument Sans"/>
              <a:buNone/>
            </a:pPr>
            <a:r>
              <a:rPr b="0" i="0" lang="en-US" sz="220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Infraestrutura e suporte operacional</a:t>
            </a:r>
            <a:endParaRPr b="0" i="0" sz="2200" u="none" cap="none" strike="noStrike"/>
          </a:p>
        </p:txBody>
      </p:sp>
      <p:sp>
        <p:nvSpPr>
          <p:cNvPr id="182" name="Google Shape;182;p20"/>
          <p:cNvSpPr/>
          <p:nvPr/>
        </p:nvSpPr>
        <p:spPr>
          <a:xfrm>
            <a:off x="6280190" y="5702141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None/>
            </a:pPr>
            <a:r>
              <a:rPr b="1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Retorno Esperado</a:t>
            </a:r>
            <a:endParaRPr b="0" i="0" sz="1750" u="none" cap="none" strike="noStrike"/>
          </a:p>
        </p:txBody>
      </p:sp>
      <p:sp>
        <p:nvSpPr>
          <p:cNvPr id="183" name="Google Shape;183;p20"/>
          <p:cNvSpPr/>
          <p:nvPr/>
        </p:nvSpPr>
        <p:spPr>
          <a:xfrm>
            <a:off x="6280190" y="6320195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Char char="•"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Projeção de [X]% de retorno sobre o investimento em [X] anos.</a:t>
            </a:r>
            <a:endParaRPr b="0" i="0" sz="1750" u="none" cap="none" strike="noStrike"/>
          </a:p>
        </p:txBody>
      </p:sp>
      <p:sp>
        <p:nvSpPr>
          <p:cNvPr id="184" name="Google Shape;184;p20"/>
          <p:cNvSpPr/>
          <p:nvPr/>
        </p:nvSpPr>
        <p:spPr>
          <a:xfrm>
            <a:off x="6280190" y="6762393"/>
            <a:ext cx="755642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B5F71"/>
              </a:buClr>
              <a:buSzPts val="1750"/>
              <a:buFont typeface="Instrument Sans"/>
              <a:buChar char="•"/>
            </a:pPr>
            <a:r>
              <a:rPr b="0" i="0" lang="en-US" sz="1750" u="none" cap="none" strike="noStrike">
                <a:solidFill>
                  <a:srgbClr val="5B5F7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Potencial de valorização da empresa com expansão.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