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Inter SemiBold"/>
      <p:regular r:id="rId12"/>
      <p:bold r:id="rId13"/>
      <p:italic r:id="rId14"/>
      <p:boldItalic r:id="rId15"/>
    </p:embeddedFont>
    <p:embeddedFont>
      <p:font typeface="Inter Light"/>
      <p:regular r:id="rId16"/>
      <p:bold r:id="rId17"/>
      <p:italic r:id="rId18"/>
      <p:boldItalic r:id="rId19"/>
    </p:embeddedFont>
    <p:embeddedFont>
      <p:font typeface="Inter"/>
      <p:regular r:id="rId20"/>
      <p:bold r:id="rId21"/>
      <p:italic r:id="rId22"/>
      <p:boldItalic r:id="rId23"/>
    </p:embeddedFont>
    <p:embeddedFont>
      <p:font typeface="Inter Medium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">
          <p15:clr>
            <a:srgbClr val="747775"/>
          </p15:clr>
        </p15:guide>
        <p15:guide id="2" pos="263">
          <p15:clr>
            <a:srgbClr val="747775"/>
          </p15:clr>
        </p15:guide>
      </p15:sldGuideLst>
    </p:ext>
    <p:ext uri="GoogleSlidesCustomDataVersion2">
      <go:slidesCustomData xmlns:go="http://customooxmlschemas.google.com/" r:id="rId28" roundtripDataSignature="AMtx7mhfUsa4szxXnWJw3vGzFmWSIw7d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" orient="horz"/>
        <p:guide pos="26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Inter-regular.fntdata"/><Relationship Id="rId22" Type="http://schemas.openxmlformats.org/officeDocument/2006/relationships/font" Target="fonts/Inter-italic.fntdata"/><Relationship Id="rId21" Type="http://schemas.openxmlformats.org/officeDocument/2006/relationships/font" Target="fonts/Inter-bold.fntdata"/><Relationship Id="rId24" Type="http://schemas.openxmlformats.org/officeDocument/2006/relationships/font" Target="fonts/InterMedium-regular.fntdata"/><Relationship Id="rId23" Type="http://schemas.openxmlformats.org/officeDocument/2006/relationships/font" Target="fonts/Inter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terMedium-italic.fntdata"/><Relationship Id="rId25" Type="http://schemas.openxmlformats.org/officeDocument/2006/relationships/font" Target="fonts/InterMedium-bold.fntdata"/><Relationship Id="rId28" Type="http://customschemas.google.com/relationships/presentationmetadata" Target="metadata"/><Relationship Id="rId27" Type="http://schemas.openxmlformats.org/officeDocument/2006/relationships/font" Target="fonts/Inter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InterSemiBold-bold.fntdata"/><Relationship Id="rId12" Type="http://schemas.openxmlformats.org/officeDocument/2006/relationships/font" Target="fonts/InterSemiBold-regular.fntdata"/><Relationship Id="rId15" Type="http://schemas.openxmlformats.org/officeDocument/2006/relationships/font" Target="fonts/InterSemiBold-boldItalic.fntdata"/><Relationship Id="rId14" Type="http://schemas.openxmlformats.org/officeDocument/2006/relationships/font" Target="fonts/InterSemiBold-italic.fntdata"/><Relationship Id="rId17" Type="http://schemas.openxmlformats.org/officeDocument/2006/relationships/font" Target="fonts/InterLight-bold.fntdata"/><Relationship Id="rId16" Type="http://schemas.openxmlformats.org/officeDocument/2006/relationships/font" Target="fonts/InterLight-regular.fntdata"/><Relationship Id="rId19" Type="http://schemas.openxmlformats.org/officeDocument/2006/relationships/font" Target="fonts/InterLight-boldItalic.fntdata"/><Relationship Id="rId18" Type="http://schemas.openxmlformats.org/officeDocument/2006/relationships/font" Target="fonts/InterLight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717efe7cab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717efe7ca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7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10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1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1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11"/>
          <p:cNvSpPr txBox="1"/>
          <p:nvPr>
            <p:ph idx="3" type="body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1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1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machine.global/machinexpert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5F5F5"/>
            </a:gs>
            <a:gs pos="26000">
              <a:schemeClr val="lt1"/>
            </a:gs>
            <a:gs pos="100000">
              <a:schemeClr val="lt1"/>
            </a:gs>
          </a:gsLst>
          <a:lin ang="18900044" scaled="0"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5467600" y="224525"/>
            <a:ext cx="3413100" cy="1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julho/2025</a:t>
            </a:r>
            <a:endParaRPr sz="160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2197" y="1387350"/>
            <a:ext cx="3145100" cy="393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MachineExpert.png"/>
          <p:cNvPicPr preferRelativeResize="0"/>
          <p:nvPr/>
        </p:nvPicPr>
        <p:blipFill rotWithShape="1">
          <a:blip r:embed="rId4">
            <a:alphaModFix/>
          </a:blip>
          <a:srcRect b="30335" l="0" r="0" t="27123"/>
          <a:stretch/>
        </p:blipFill>
        <p:spPr>
          <a:xfrm>
            <a:off x="243825" y="92250"/>
            <a:ext cx="1760276" cy="7487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/>
          <p:nvPr/>
        </p:nvSpPr>
        <p:spPr>
          <a:xfrm>
            <a:off x="-6800" y="4810125"/>
            <a:ext cx="9144000" cy="326700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"/>
          <p:cNvSpPr txBox="1"/>
          <p:nvPr/>
        </p:nvSpPr>
        <p:spPr>
          <a:xfrm>
            <a:off x="2549400" y="4897125"/>
            <a:ext cx="4045200" cy="1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99999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© 2025 Machine Expert. Todos os direitos reservados.</a:t>
            </a:r>
            <a:endParaRPr sz="80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0450" y="1989654"/>
            <a:ext cx="3004876" cy="375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2925" y="2680970"/>
            <a:ext cx="1181700" cy="225652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1484750" y="1304150"/>
            <a:ext cx="61746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323F5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Proposta Comercial</a:t>
            </a:r>
            <a:endParaRPr sz="5500">
              <a:solidFill>
                <a:srgbClr val="323F5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1621100" y="1230250"/>
            <a:ext cx="5901900" cy="279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EA4242"/>
              </a:gs>
              <a:gs pos="100000">
                <a:srgbClr val="FFCE00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3333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17efe7cab_0_5"/>
          <p:cNvSpPr txBox="1"/>
          <p:nvPr/>
        </p:nvSpPr>
        <p:spPr>
          <a:xfrm>
            <a:off x="178500" y="169100"/>
            <a:ext cx="8807100" cy="4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FFFFFF"/>
                </a:solidFill>
              </a:rPr>
              <a:t>Antes de começar, algumas instruções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Olá, empreendedor! Primeiramente, é um prazer te acompanhar na jornada da criação do seu aplicativo de delivery. O </a:t>
            </a:r>
            <a:r>
              <a:rPr lang="en-US" sz="1100" u="sng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Machine Expert </a:t>
            </a:r>
            <a:r>
              <a:rPr lang="en-US" sz="1100">
                <a:solidFill>
                  <a:srgbClr val="FFFFFF"/>
                </a:solidFill>
              </a:rPr>
              <a:t>desenvolveu este documento com o objetivo de te auxiliar na captação de clientes para o seu negócio. É muito importante que esta apresentação tenha o máximo de sua atenção, pois essa pode ser a distância entre o seu sonho e a realização dele.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Leia atentamente às instruções: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b="1" lang="en-US" sz="1100">
                <a:solidFill>
                  <a:srgbClr val="FFFFFF"/>
                </a:solidFill>
              </a:rPr>
              <a:t>COMO BAIXAR O DOCUMENTO</a:t>
            </a:r>
            <a:endParaRPr b="1"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-US" sz="1100">
                <a:solidFill>
                  <a:srgbClr val="FFFFFF"/>
                </a:solidFill>
              </a:rPr>
              <a:t>Siga até o menu superior e em "Arquivo" baixe este documento no formato .pptx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-US" sz="1100">
                <a:solidFill>
                  <a:srgbClr val="FFFFFF"/>
                </a:solidFill>
              </a:rPr>
              <a:t>Localize o arquivo em seus downloads e, em seguida, faça o upload do arquivo no seu Google Drive (disponível na sua conta gmail) ou abra-o com o Microsoft Powerpoint se o tiver instalado em seu computador.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-US" sz="1100">
                <a:solidFill>
                  <a:srgbClr val="FFFFFF"/>
                </a:solidFill>
              </a:rPr>
              <a:t>Recomendamos que baixe e utilize o documento preferencialmente em um computador.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AutoNum type="arabicPeriod"/>
            </a:pPr>
            <a:r>
              <a:rPr b="1" lang="en-US" sz="1100">
                <a:solidFill>
                  <a:srgbClr val="FFFFFF"/>
                </a:solidFill>
              </a:rPr>
              <a:t>BOAS PRÁTICAS DE UTILIZAÇÃO DO DOCUMENTO</a:t>
            </a:r>
            <a:endParaRPr b="1"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-US" sz="1100">
                <a:solidFill>
                  <a:srgbClr val="FFFFFF"/>
                </a:solidFill>
              </a:rPr>
              <a:t>Escolha uma paleta de cores que combine com o seu negócio e aplique onde considerar relevante. Lembre-se que o mais importante é a informação que você está passando, então a nova coloração não pode afetar a leitura do texto.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-US" sz="1100">
                <a:solidFill>
                  <a:srgbClr val="FFFFFF"/>
                </a:solidFill>
              </a:rPr>
              <a:t>Troque as imagens de exemplo por fotos que estejam mais próximas da sua realidade. Exemplo: Na página de "Quem Somos" escolha uma foto bonita e em alta resolução da sua cidade. Na última página, considere colocar uma foto sua e de quem vai trabalhar contigo. Certifique-se de que todas as imagens tenham boa qualidade.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-US" sz="1100">
                <a:solidFill>
                  <a:srgbClr val="FFFFFF"/>
                </a:solidFill>
              </a:rPr>
              <a:t>Caso não possua alguma informação, remova o espaço disponível para ela no layout.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-US" sz="1100">
                <a:solidFill>
                  <a:srgbClr val="FFFFFF"/>
                </a:solidFill>
              </a:rPr>
              <a:t>O mais importante aqui é que você se mostre conhecedor(a) do mercado e preparado(a) para fazer acontecer.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highlight>
                  <a:srgbClr val="CC0000"/>
                </a:highlight>
              </a:rPr>
              <a:t>ATENÇÃO: Antes de finalizar e exportar a sua apresentação, não se esqueça de excluir esta página de instruções!</a:t>
            </a:r>
            <a:endParaRPr sz="1100">
              <a:solidFill>
                <a:srgbClr val="FFFFFF"/>
              </a:solidFill>
              <a:highlight>
                <a:srgbClr val="CC0000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/>
          <p:nvPr/>
        </p:nvSpPr>
        <p:spPr>
          <a:xfrm>
            <a:off x="4367975" y="2862450"/>
            <a:ext cx="4776000" cy="2518500"/>
          </a:xfrm>
          <a:prstGeom prst="roundRect">
            <a:avLst>
              <a:gd fmla="val 4260" name="adj"/>
            </a:avLst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>
            <p:ph type="title"/>
          </p:nvPr>
        </p:nvSpPr>
        <p:spPr>
          <a:xfrm>
            <a:off x="326675" y="508100"/>
            <a:ext cx="87255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3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Uma Solução Completa para Gestão de Entregas</a:t>
            </a:r>
            <a:endParaRPr sz="3000">
              <a:solidFill>
                <a:srgbClr val="33333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3">
            <a:alphaModFix/>
          </a:blip>
          <a:srcRect b="15437" l="0" r="0" t="19887"/>
          <a:stretch/>
        </p:blipFill>
        <p:spPr>
          <a:xfrm>
            <a:off x="3934950" y="1060675"/>
            <a:ext cx="4433773" cy="358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2562" y="1872604"/>
            <a:ext cx="1313938" cy="250902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>
            <p:ph idx="1" type="body"/>
          </p:nvPr>
        </p:nvSpPr>
        <p:spPr>
          <a:xfrm>
            <a:off x="686375" y="1600225"/>
            <a:ext cx="3824100" cy="25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Painel de gestão </a:t>
            </a:r>
            <a:r>
              <a:rPr lang="en-US" sz="12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para acompanhar todas as entregas em tempo real;</a:t>
            </a:r>
            <a:endParaRPr sz="12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App dos motoboys</a:t>
            </a:r>
            <a:r>
              <a:rPr lang="en-US" sz="12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 integrado ao sistema para comunicação fluida e ágil;</a:t>
            </a:r>
            <a:endParaRPr sz="12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Integração</a:t>
            </a:r>
            <a:r>
              <a:rPr lang="en-US" sz="12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 automática com pedidos do iFood;</a:t>
            </a:r>
            <a:endParaRPr sz="12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Controle total</a:t>
            </a:r>
            <a:r>
              <a:rPr lang="en-US" sz="12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 sobre prazos, entregadores e desempenho das rotas.</a:t>
            </a:r>
            <a:endParaRPr sz="12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625" y="1654725"/>
            <a:ext cx="230750" cy="23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300" y="2286925"/>
            <a:ext cx="230750" cy="23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moji-timeline" id="109" name="Google Shape;109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150" y="2938647"/>
            <a:ext cx="268100" cy="26810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descr="emoji-timeline" id="110" name="Google Shape;110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5625" y="3559889"/>
            <a:ext cx="230750" cy="23075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11" name="Google Shape;111;p2"/>
          <p:cNvPicPr preferRelativeResize="0"/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8656500" y="228600"/>
            <a:ext cx="359998" cy="359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 amt="50000"/>
          </a:blip>
          <a:srcRect b="7862" l="0" r="0" t="47130"/>
          <a:stretch/>
        </p:blipFill>
        <p:spPr>
          <a:xfrm>
            <a:off x="0" y="0"/>
            <a:ext cx="9143995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>
            <p:ph type="title"/>
          </p:nvPr>
        </p:nvSpPr>
        <p:spPr>
          <a:xfrm>
            <a:off x="381000" y="967976"/>
            <a:ext cx="822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Ganhos para Seu Estabelecimento</a:t>
            </a:r>
            <a:endParaRPr sz="3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8" name="Google Shape;118;p3"/>
          <p:cNvSpPr txBox="1"/>
          <p:nvPr>
            <p:ph idx="1" type="body"/>
          </p:nvPr>
        </p:nvSpPr>
        <p:spPr>
          <a:xfrm>
            <a:off x="381000" y="1837375"/>
            <a:ext cx="8229600" cy="24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US" sz="144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✅ Redução de custos com pessoal para despacho de pedidos;</a:t>
            </a:r>
            <a:endParaRPr sz="144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770"/>
              <a:buNone/>
            </a:pPr>
            <a:r>
              <a:rPr lang="en-US" sz="144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✅ Aumento da agilidade na entrega e no atendimento ao cliente;</a:t>
            </a:r>
            <a:endParaRPr sz="144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770"/>
              <a:buNone/>
            </a:pPr>
            <a:r>
              <a:rPr lang="en-US" sz="144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✅ Facilidade no controle e monitoramento dos motoboys;</a:t>
            </a:r>
            <a:endParaRPr sz="144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770"/>
              <a:buNone/>
            </a:pPr>
            <a:r>
              <a:rPr lang="en-US" sz="144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✅ Otimização do tempo e mais organização no dia a dia;</a:t>
            </a:r>
            <a:endParaRPr sz="144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770"/>
              <a:buNone/>
            </a:pPr>
            <a:r>
              <a:rPr lang="en-US" sz="144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✅ Diminuição do tempo médio de entrega e satisfação do cliente.</a:t>
            </a:r>
            <a:endParaRPr sz="144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9" name="Google Shape;119;p3"/>
          <p:cNvSpPr/>
          <p:nvPr/>
        </p:nvSpPr>
        <p:spPr>
          <a:xfrm flipH="1" rot="-5400000">
            <a:off x="4626130" y="3816601"/>
            <a:ext cx="4356600" cy="37755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20" name="Google Shape;120;p3"/>
          <p:cNvSpPr/>
          <p:nvPr/>
        </p:nvSpPr>
        <p:spPr>
          <a:xfrm flipH="1" rot="-5399765">
            <a:off x="-652186" y="-3239525"/>
            <a:ext cx="4381500" cy="37971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/>
          <p:nvPr/>
        </p:nvSpPr>
        <p:spPr>
          <a:xfrm>
            <a:off x="4881575" y="3245500"/>
            <a:ext cx="4474200" cy="2135400"/>
          </a:xfrm>
          <a:prstGeom prst="roundRect">
            <a:avLst>
              <a:gd fmla="val 4260" name="adj"/>
            </a:avLst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 txBox="1"/>
          <p:nvPr>
            <p:ph type="title"/>
          </p:nvPr>
        </p:nvSpPr>
        <p:spPr>
          <a:xfrm>
            <a:off x="312000" y="786175"/>
            <a:ext cx="8374800" cy="5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23F5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 Funciona na Prática</a:t>
            </a:r>
            <a:endParaRPr sz="3000">
              <a:solidFill>
                <a:srgbClr val="323F5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7" name="Google Shape;127;p4"/>
          <p:cNvSpPr txBox="1"/>
          <p:nvPr>
            <p:ph idx="1" type="body"/>
          </p:nvPr>
        </p:nvSpPr>
        <p:spPr>
          <a:xfrm>
            <a:off x="312000" y="1701050"/>
            <a:ext cx="23979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1. O restaurante acessa o painel de entregas pela web;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28" name="Google Shape;128;p4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656500" y="228600"/>
            <a:ext cx="359998" cy="35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 title="Divulgação loja-iFood (3).png"/>
          <p:cNvPicPr preferRelativeResize="0"/>
          <p:nvPr/>
        </p:nvPicPr>
        <p:blipFill rotWithShape="1">
          <a:blip r:embed="rId4">
            <a:alphaModFix/>
          </a:blip>
          <a:srcRect b="0" l="3949" r="33954" t="0"/>
          <a:stretch/>
        </p:blipFill>
        <p:spPr>
          <a:xfrm>
            <a:off x="4323375" y="471850"/>
            <a:ext cx="4963251" cy="4316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"/>
          <p:cNvSpPr txBox="1"/>
          <p:nvPr>
            <p:ph idx="1" type="body"/>
          </p:nvPr>
        </p:nvSpPr>
        <p:spPr>
          <a:xfrm>
            <a:off x="312000" y="2501025"/>
            <a:ext cx="2121600" cy="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2. Os pedidos do iFood chegam automaticamente ao painel;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1" name="Google Shape;131;p4"/>
          <p:cNvSpPr txBox="1"/>
          <p:nvPr>
            <p:ph idx="1" type="body"/>
          </p:nvPr>
        </p:nvSpPr>
        <p:spPr>
          <a:xfrm>
            <a:off x="312000" y="3421550"/>
            <a:ext cx="2397900" cy="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3. O gestor seleciona o motoboy disponível e despacha com um clique;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2" name="Google Shape;132;p4"/>
          <p:cNvSpPr txBox="1"/>
          <p:nvPr>
            <p:ph idx="1" type="body"/>
          </p:nvPr>
        </p:nvSpPr>
        <p:spPr>
          <a:xfrm>
            <a:off x="2898000" y="1701050"/>
            <a:ext cx="25308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4. O motoboy recebe o pedido no app, faz a entrega e atualiza o status;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3" name="Google Shape;133;p4"/>
          <p:cNvSpPr txBox="1"/>
          <p:nvPr>
            <p:ph idx="1" type="body"/>
          </p:nvPr>
        </p:nvSpPr>
        <p:spPr>
          <a:xfrm>
            <a:off x="2898000" y="2501025"/>
            <a:ext cx="2397900" cy="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5. O gestor acompanha tudo em tempo real.</a:t>
            </a:r>
            <a:endParaRPr sz="120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5" title="Divulgação loja-iFood (4).png"/>
          <p:cNvPicPr preferRelativeResize="0"/>
          <p:nvPr/>
        </p:nvPicPr>
        <p:blipFill rotWithShape="1">
          <a:blip r:embed="rId3">
            <a:alphaModFix amt="24000"/>
          </a:blip>
          <a:srcRect b="17101" l="1997" r="18416" t="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 txBox="1"/>
          <p:nvPr>
            <p:ph type="title"/>
          </p:nvPr>
        </p:nvSpPr>
        <p:spPr>
          <a:xfrm>
            <a:off x="338750" y="475625"/>
            <a:ext cx="83481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Vantagem Exclusiva Para Sua Empresa</a:t>
            </a:r>
            <a:endParaRPr sz="3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0" name="Google Shape;140;p5"/>
          <p:cNvSpPr txBox="1"/>
          <p:nvPr>
            <p:ph idx="1" type="body"/>
          </p:nvPr>
        </p:nvSpPr>
        <p:spPr>
          <a:xfrm>
            <a:off x="338750" y="1159625"/>
            <a:ext cx="5553600" cy="14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🎁 Oferecemos um período de teste gratuito com suporte completo;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💡 Customização do painel com o nome do seu restaurante;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📊 Relatórios mensais com insights de desempenho;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🛵 Equipe de motoboys já disponível para iniciar imediatamente.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41" name="Google Shape;141;p5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656500" y="228600"/>
            <a:ext cx="359998" cy="35999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/>
          <p:nvPr/>
        </p:nvSpPr>
        <p:spPr>
          <a:xfrm>
            <a:off x="418150" y="2983600"/>
            <a:ext cx="4258800" cy="323700"/>
          </a:xfrm>
          <a:prstGeom prst="roundRect">
            <a:avLst>
              <a:gd fmla="val 22674" name="adj"/>
            </a:avLst>
          </a:prstGeom>
          <a:solidFill>
            <a:srgbClr val="F13030"/>
          </a:solidFill>
          <a:ln cap="flat" cmpd="sng" w="9525">
            <a:solidFill>
              <a:srgbClr val="F1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3" name="Google Shape;143;p5"/>
          <p:cNvSpPr txBox="1"/>
          <p:nvPr>
            <p:ph idx="1" type="body"/>
          </p:nvPr>
        </p:nvSpPr>
        <p:spPr>
          <a:xfrm>
            <a:off x="486471" y="2970371"/>
            <a:ext cx="4079400" cy="3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👉 Comece hoje a transformar sua operação de entregas!</a:t>
            </a:r>
            <a:endParaRPr sz="12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44" name="Google Shape;144;p5"/>
          <p:cNvSpPr/>
          <p:nvPr/>
        </p:nvSpPr>
        <p:spPr>
          <a:xfrm flipH="1" rot="-5400000">
            <a:off x="4626130" y="3816601"/>
            <a:ext cx="4356600" cy="37755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2013-01-27T09:14:16Z</dcterms:created>
</cp:coreProperties>
</file>